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8"/>
  </p:handoutMasterIdLst>
  <p:sldIdLst>
    <p:sldId id="256" r:id="rId2"/>
    <p:sldId id="335" r:id="rId3"/>
    <p:sldId id="336" r:id="rId4"/>
    <p:sldId id="337" r:id="rId5"/>
    <p:sldId id="338" r:id="rId6"/>
    <p:sldId id="339" r:id="rId7"/>
    <p:sldId id="340" r:id="rId8"/>
    <p:sldId id="343" r:id="rId9"/>
    <p:sldId id="341" r:id="rId10"/>
    <p:sldId id="418" r:id="rId11"/>
    <p:sldId id="342" r:id="rId12"/>
    <p:sldId id="344" r:id="rId13"/>
    <p:sldId id="345" r:id="rId14"/>
    <p:sldId id="346" r:id="rId15"/>
    <p:sldId id="347" r:id="rId16"/>
    <p:sldId id="348" r:id="rId17"/>
    <p:sldId id="349" r:id="rId18"/>
    <p:sldId id="350" r:id="rId19"/>
    <p:sldId id="351" r:id="rId20"/>
    <p:sldId id="352" r:id="rId21"/>
    <p:sldId id="353" r:id="rId22"/>
    <p:sldId id="412" r:id="rId23"/>
    <p:sldId id="354" r:id="rId24"/>
    <p:sldId id="355" r:id="rId25"/>
    <p:sldId id="356" r:id="rId26"/>
    <p:sldId id="410" r:id="rId27"/>
    <p:sldId id="413" r:id="rId28"/>
    <p:sldId id="417" r:id="rId29"/>
    <p:sldId id="414" r:id="rId30"/>
    <p:sldId id="416" r:id="rId31"/>
    <p:sldId id="357" r:id="rId32"/>
    <p:sldId id="358" r:id="rId33"/>
    <p:sldId id="359" r:id="rId34"/>
    <p:sldId id="360" r:id="rId35"/>
    <p:sldId id="411" r:id="rId36"/>
    <p:sldId id="415" r:id="rId37"/>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D5FF"/>
    <a:srgbClr val="FF0188"/>
    <a:srgbClr val="026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4" autoAdjust="0"/>
    <p:restoredTop sz="94660"/>
  </p:normalViewPr>
  <p:slideViewPr>
    <p:cSldViewPr showGuides="1">
      <p:cViewPr varScale="1">
        <p:scale>
          <a:sx n="64" d="100"/>
          <a:sy n="64" d="100"/>
        </p:scale>
        <p:origin x="1236" y="44"/>
      </p:cViewPr>
      <p:guideLst>
        <p:guide orient="horz"/>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EE8B1-F04D-4A1A-AC9F-C6DC68D6000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177CBAD5-A67D-4C33-8D2D-0720536A83D5}">
      <dgm:prSet phldrT="[Text]"/>
      <dgm:spPr>
        <a:solidFill>
          <a:srgbClr val="660066"/>
        </a:solidFill>
        <a:ln>
          <a:solidFill>
            <a:schemeClr val="tx1"/>
          </a:solidFill>
        </a:ln>
      </dgm:spPr>
      <dgm:t>
        <a:bodyPr/>
        <a:lstStyle/>
        <a:p>
          <a:r>
            <a:rPr lang="en-US" dirty="0">
              <a:latin typeface="Verdana" panose="020B0604030504040204" pitchFamily="34" charset="0"/>
              <a:ea typeface="Verdana" panose="020B0604030504040204" pitchFamily="34" charset="0"/>
            </a:rPr>
            <a:t>C</a:t>
          </a:r>
        </a:p>
      </dgm:t>
    </dgm:pt>
    <dgm:pt modelId="{51A5F17C-F2BA-43BA-92D8-AD8879226029}" type="parTrans" cxnId="{C014158B-9E28-48BC-9433-894949466E8F}">
      <dgm:prSet/>
      <dgm:spPr/>
      <dgm:t>
        <a:bodyPr/>
        <a:lstStyle/>
        <a:p>
          <a:endParaRPr lang="en-US"/>
        </a:p>
      </dgm:t>
    </dgm:pt>
    <dgm:pt modelId="{10468FC6-6CBC-4EB3-B3C0-F89F75610143}" type="sibTrans" cxnId="{C014158B-9E28-48BC-9433-894949466E8F}">
      <dgm:prSet/>
      <dgm:spPr/>
      <dgm:t>
        <a:bodyPr/>
        <a:lstStyle/>
        <a:p>
          <a:endParaRPr lang="en-US"/>
        </a:p>
      </dgm:t>
    </dgm:pt>
    <dgm:pt modelId="{90FE2196-4110-4443-9435-E3D68FD3B4D5}">
      <dgm:prSet phldrT="[Text]"/>
      <dgm:spPr/>
      <dgm:t>
        <a:bodyPr/>
        <a:lstStyle/>
        <a:p>
          <a:r>
            <a:rPr lang="en-US" dirty="0">
              <a:latin typeface="Verdana" panose="020B0604030504040204" pitchFamily="34" charset="0"/>
              <a:ea typeface="Verdana" panose="020B0604030504040204" pitchFamily="34" charset="0"/>
            </a:rPr>
            <a:t>Confidentiality</a:t>
          </a:r>
        </a:p>
      </dgm:t>
    </dgm:pt>
    <dgm:pt modelId="{BA9D0569-6BD8-4C78-A82F-30C197CFE051}" type="parTrans" cxnId="{FDF51126-3A3D-45C1-B949-51D95F9C78BB}">
      <dgm:prSet/>
      <dgm:spPr/>
      <dgm:t>
        <a:bodyPr/>
        <a:lstStyle/>
        <a:p>
          <a:endParaRPr lang="en-US"/>
        </a:p>
      </dgm:t>
    </dgm:pt>
    <dgm:pt modelId="{9612DB06-8763-4C19-BAF2-F193C4248B09}" type="sibTrans" cxnId="{FDF51126-3A3D-45C1-B949-51D95F9C78BB}">
      <dgm:prSet/>
      <dgm:spPr/>
      <dgm:t>
        <a:bodyPr/>
        <a:lstStyle/>
        <a:p>
          <a:endParaRPr lang="en-US"/>
        </a:p>
      </dgm:t>
    </dgm:pt>
    <dgm:pt modelId="{BB7859D1-337D-477A-A112-8887238C5551}">
      <dgm:prSet phldrT="[Text]"/>
      <dgm:spPr>
        <a:solidFill>
          <a:srgbClr val="660066"/>
        </a:solidFill>
        <a:ln>
          <a:solidFill>
            <a:schemeClr val="tx1"/>
          </a:solidFill>
        </a:ln>
      </dgm:spPr>
      <dgm:t>
        <a:bodyPr/>
        <a:lstStyle/>
        <a:p>
          <a:r>
            <a:rPr lang="en-US" dirty="0">
              <a:latin typeface="Verdana" panose="020B0604030504040204" pitchFamily="34" charset="0"/>
              <a:ea typeface="Verdana" panose="020B0604030504040204" pitchFamily="34" charset="0"/>
            </a:rPr>
            <a:t>C</a:t>
          </a:r>
        </a:p>
      </dgm:t>
    </dgm:pt>
    <dgm:pt modelId="{D30DE438-B5BF-4A76-85C8-C686B8EBE568}" type="parTrans" cxnId="{74C55618-C47D-472A-BE39-96CAB4F881DC}">
      <dgm:prSet/>
      <dgm:spPr/>
      <dgm:t>
        <a:bodyPr/>
        <a:lstStyle/>
        <a:p>
          <a:endParaRPr lang="en-US"/>
        </a:p>
      </dgm:t>
    </dgm:pt>
    <dgm:pt modelId="{8AEDA165-21B7-43BB-A16E-620FC837DEE0}" type="sibTrans" cxnId="{74C55618-C47D-472A-BE39-96CAB4F881DC}">
      <dgm:prSet/>
      <dgm:spPr/>
      <dgm:t>
        <a:bodyPr/>
        <a:lstStyle/>
        <a:p>
          <a:endParaRPr lang="en-US"/>
        </a:p>
      </dgm:t>
    </dgm:pt>
    <dgm:pt modelId="{5119E7F3-F4EF-414C-8C80-749804F81CA2}">
      <dgm:prSet phldrT="[Text]"/>
      <dgm:spPr/>
      <dgm:t>
        <a:bodyPr/>
        <a:lstStyle/>
        <a:p>
          <a:r>
            <a:rPr lang="en-US" dirty="0">
              <a:latin typeface="Verdana" panose="020B0604030504040204" pitchFamily="34" charset="0"/>
              <a:ea typeface="Verdana" panose="020B0604030504040204" pitchFamily="34" charset="0"/>
            </a:rPr>
            <a:t>Consent</a:t>
          </a:r>
        </a:p>
      </dgm:t>
    </dgm:pt>
    <dgm:pt modelId="{0C619A70-BDDF-4E5B-BB38-B42D716E65B7}" type="parTrans" cxnId="{5E5C71B1-C601-48E3-B562-AA7FAA2FEF42}">
      <dgm:prSet/>
      <dgm:spPr/>
      <dgm:t>
        <a:bodyPr/>
        <a:lstStyle/>
        <a:p>
          <a:endParaRPr lang="en-US"/>
        </a:p>
      </dgm:t>
    </dgm:pt>
    <dgm:pt modelId="{3CCD8D15-CF46-4599-BF69-412A768FD71B}" type="sibTrans" cxnId="{5E5C71B1-C601-48E3-B562-AA7FAA2FEF42}">
      <dgm:prSet/>
      <dgm:spPr/>
      <dgm:t>
        <a:bodyPr/>
        <a:lstStyle/>
        <a:p>
          <a:endParaRPr lang="en-US"/>
        </a:p>
      </dgm:t>
    </dgm:pt>
    <dgm:pt modelId="{978F44DA-557A-4B94-A893-1E6F66652F1E}">
      <dgm:prSet phldrT="[Text]"/>
      <dgm:spPr>
        <a:solidFill>
          <a:srgbClr val="660066"/>
        </a:solidFill>
        <a:ln>
          <a:solidFill>
            <a:schemeClr val="tx1"/>
          </a:solidFill>
        </a:ln>
      </dgm:spPr>
      <dgm:t>
        <a:bodyPr/>
        <a:lstStyle/>
        <a:p>
          <a:r>
            <a:rPr lang="en-US" dirty="0">
              <a:latin typeface="Verdana" panose="020B0604030504040204" pitchFamily="34" charset="0"/>
              <a:ea typeface="Verdana" panose="020B0604030504040204" pitchFamily="34" charset="0"/>
            </a:rPr>
            <a:t>C</a:t>
          </a:r>
        </a:p>
      </dgm:t>
    </dgm:pt>
    <dgm:pt modelId="{D221A959-B779-4284-95B0-FE1207FD8CEB}" type="parTrans" cxnId="{EB8457E1-D194-4BEF-9D9E-A29A1342AC41}">
      <dgm:prSet/>
      <dgm:spPr/>
      <dgm:t>
        <a:bodyPr/>
        <a:lstStyle/>
        <a:p>
          <a:endParaRPr lang="en-US"/>
        </a:p>
      </dgm:t>
    </dgm:pt>
    <dgm:pt modelId="{701BDEE8-9EFC-4F57-B048-8D550BA7F4AB}" type="sibTrans" cxnId="{EB8457E1-D194-4BEF-9D9E-A29A1342AC41}">
      <dgm:prSet/>
      <dgm:spPr/>
      <dgm:t>
        <a:bodyPr/>
        <a:lstStyle/>
        <a:p>
          <a:endParaRPr lang="en-US"/>
        </a:p>
      </dgm:t>
    </dgm:pt>
    <dgm:pt modelId="{05842F64-EC96-4002-A3C1-88196568619F}">
      <dgm:prSet phldrT="[Text]"/>
      <dgm:spPr/>
      <dgm:t>
        <a:bodyPr/>
        <a:lstStyle/>
        <a:p>
          <a:r>
            <a:rPr lang="en-US" dirty="0">
              <a:latin typeface="Verdana" panose="020B0604030504040204" pitchFamily="34" charset="0"/>
              <a:ea typeface="Verdana" panose="020B0604030504040204" pitchFamily="34" charset="0"/>
            </a:rPr>
            <a:t>Colleagues</a:t>
          </a:r>
        </a:p>
      </dgm:t>
    </dgm:pt>
    <dgm:pt modelId="{44FF92D9-72A9-4F67-BD55-E8DAB5C47F29}" type="parTrans" cxnId="{576068F2-9DCE-40BF-B1D6-3B165B6898CF}">
      <dgm:prSet/>
      <dgm:spPr/>
      <dgm:t>
        <a:bodyPr/>
        <a:lstStyle/>
        <a:p>
          <a:endParaRPr lang="en-US"/>
        </a:p>
      </dgm:t>
    </dgm:pt>
    <dgm:pt modelId="{7DF0C4B2-BFA9-4AF1-97DE-7AFC2349B5F1}" type="sibTrans" cxnId="{576068F2-9DCE-40BF-B1D6-3B165B6898CF}">
      <dgm:prSet/>
      <dgm:spPr/>
      <dgm:t>
        <a:bodyPr/>
        <a:lstStyle/>
        <a:p>
          <a:endParaRPr lang="en-US"/>
        </a:p>
      </dgm:t>
    </dgm:pt>
    <dgm:pt modelId="{77B87866-96A2-4669-BBFE-4E2C17720D17}">
      <dgm:prSet phldrT="[Text]"/>
      <dgm:spPr>
        <a:solidFill>
          <a:srgbClr val="660066"/>
        </a:solidFill>
        <a:ln>
          <a:solidFill>
            <a:schemeClr val="tx1"/>
          </a:solidFill>
        </a:ln>
      </dgm:spPr>
      <dgm:t>
        <a:bodyPr/>
        <a:lstStyle/>
        <a:p>
          <a:r>
            <a:rPr lang="en-US" dirty="0">
              <a:latin typeface="Verdana" panose="020B0604030504040204" pitchFamily="34" charset="0"/>
              <a:ea typeface="Verdana" panose="020B0604030504040204" pitchFamily="34" charset="0"/>
            </a:rPr>
            <a:t>D</a:t>
          </a:r>
        </a:p>
      </dgm:t>
    </dgm:pt>
    <dgm:pt modelId="{0B366B4A-6A32-4753-AD98-6E2F98C09270}" type="parTrans" cxnId="{E09C856E-6596-431C-A1E3-17FBC48565D2}">
      <dgm:prSet/>
      <dgm:spPr/>
      <dgm:t>
        <a:bodyPr/>
        <a:lstStyle/>
        <a:p>
          <a:endParaRPr lang="en-US"/>
        </a:p>
      </dgm:t>
    </dgm:pt>
    <dgm:pt modelId="{3577EFBF-F2B5-4E34-BA24-8E26EA1F04A0}" type="sibTrans" cxnId="{E09C856E-6596-431C-A1E3-17FBC48565D2}">
      <dgm:prSet/>
      <dgm:spPr/>
      <dgm:t>
        <a:bodyPr/>
        <a:lstStyle/>
        <a:p>
          <a:endParaRPr lang="en-US"/>
        </a:p>
      </dgm:t>
    </dgm:pt>
    <dgm:pt modelId="{1DEA0EDD-3850-4EF8-927B-57DE1562B755}">
      <dgm:prSet phldrT="[Text]"/>
      <dgm:spPr/>
      <dgm:t>
        <a:bodyPr/>
        <a:lstStyle/>
        <a:p>
          <a:r>
            <a:rPr lang="en-US" dirty="0">
              <a:latin typeface="Verdana" panose="020B0604030504040204" pitchFamily="34" charset="0"/>
              <a:ea typeface="Verdana" panose="020B0604030504040204" pitchFamily="34" charset="0"/>
            </a:rPr>
            <a:t>Deception</a:t>
          </a:r>
        </a:p>
      </dgm:t>
    </dgm:pt>
    <dgm:pt modelId="{9223CC44-7D51-4CAB-A8F6-3A9BEC18F87C}" type="parTrans" cxnId="{7B2944C4-731D-429E-AB5C-DE6B7B7D7B9D}">
      <dgm:prSet/>
      <dgm:spPr/>
      <dgm:t>
        <a:bodyPr/>
        <a:lstStyle/>
        <a:p>
          <a:endParaRPr lang="en-US"/>
        </a:p>
      </dgm:t>
    </dgm:pt>
    <dgm:pt modelId="{A4D29265-A6CD-4B6C-A034-A78BBB0B5566}" type="sibTrans" cxnId="{7B2944C4-731D-429E-AB5C-DE6B7B7D7B9D}">
      <dgm:prSet/>
      <dgm:spPr/>
      <dgm:t>
        <a:bodyPr/>
        <a:lstStyle/>
        <a:p>
          <a:endParaRPr lang="en-US"/>
        </a:p>
      </dgm:t>
    </dgm:pt>
    <dgm:pt modelId="{3902EDE7-49C5-4A9F-B880-5741FF48D9BB}">
      <dgm:prSet phldrT="[Text]"/>
      <dgm:spPr>
        <a:solidFill>
          <a:srgbClr val="660066"/>
        </a:solidFill>
        <a:ln>
          <a:solidFill>
            <a:schemeClr val="tx1"/>
          </a:solidFill>
        </a:ln>
      </dgm:spPr>
      <dgm:t>
        <a:bodyPr/>
        <a:lstStyle/>
        <a:p>
          <a:r>
            <a:rPr lang="en-US" dirty="0">
              <a:latin typeface="Verdana" panose="020B0604030504040204" pitchFamily="34" charset="0"/>
              <a:ea typeface="Verdana" panose="020B0604030504040204" pitchFamily="34" charset="0"/>
            </a:rPr>
            <a:t>D</a:t>
          </a:r>
        </a:p>
      </dgm:t>
    </dgm:pt>
    <dgm:pt modelId="{4009418B-D87A-4852-9685-A72076F537CA}" type="parTrans" cxnId="{52092383-1FF0-4C1D-B801-59A8026C9D9C}">
      <dgm:prSet/>
      <dgm:spPr/>
      <dgm:t>
        <a:bodyPr/>
        <a:lstStyle/>
        <a:p>
          <a:endParaRPr lang="en-US"/>
        </a:p>
      </dgm:t>
    </dgm:pt>
    <dgm:pt modelId="{CC916872-BE92-4B66-AC44-6DE851E7ACE1}" type="sibTrans" cxnId="{52092383-1FF0-4C1D-B801-59A8026C9D9C}">
      <dgm:prSet/>
      <dgm:spPr/>
      <dgm:t>
        <a:bodyPr/>
        <a:lstStyle/>
        <a:p>
          <a:endParaRPr lang="en-US"/>
        </a:p>
      </dgm:t>
    </dgm:pt>
    <dgm:pt modelId="{8485C84E-100B-4338-861C-90DC961873FB}">
      <dgm:prSet phldrT="[Text]"/>
      <dgm:spPr/>
      <dgm:t>
        <a:bodyPr/>
        <a:lstStyle/>
        <a:p>
          <a:r>
            <a:rPr lang="en-US" dirty="0">
              <a:latin typeface="Verdana" panose="020B0604030504040204" pitchFamily="34" charset="0"/>
              <a:ea typeface="Verdana" panose="020B0604030504040204" pitchFamily="34" charset="0"/>
            </a:rPr>
            <a:t>Debriefing</a:t>
          </a:r>
        </a:p>
      </dgm:t>
    </dgm:pt>
    <dgm:pt modelId="{4BC863DB-5FB6-4B90-9205-775947D4A782}" type="parTrans" cxnId="{42A233E6-C642-455C-A998-DCD31DAE51F2}">
      <dgm:prSet/>
      <dgm:spPr/>
      <dgm:t>
        <a:bodyPr/>
        <a:lstStyle/>
        <a:p>
          <a:endParaRPr lang="en-US"/>
        </a:p>
      </dgm:t>
    </dgm:pt>
    <dgm:pt modelId="{C182DB1C-F22E-48FE-833C-3F14D928C632}" type="sibTrans" cxnId="{42A233E6-C642-455C-A998-DCD31DAE51F2}">
      <dgm:prSet/>
      <dgm:spPr/>
      <dgm:t>
        <a:bodyPr/>
        <a:lstStyle/>
        <a:p>
          <a:endParaRPr lang="en-US"/>
        </a:p>
      </dgm:t>
    </dgm:pt>
    <dgm:pt modelId="{6542B411-1AC5-4D6F-9427-694F19453314}">
      <dgm:prSet phldrT="[Text]"/>
      <dgm:spPr>
        <a:solidFill>
          <a:srgbClr val="660066"/>
        </a:solidFill>
        <a:ln>
          <a:solidFill>
            <a:schemeClr val="tx1"/>
          </a:solidFill>
        </a:ln>
      </dgm:spPr>
      <dgm:t>
        <a:bodyPr/>
        <a:lstStyle/>
        <a:p>
          <a:r>
            <a:rPr lang="en-US" dirty="0">
              <a:latin typeface="Verdana" panose="020B0604030504040204" pitchFamily="34" charset="0"/>
              <a:ea typeface="Verdana" panose="020B0604030504040204" pitchFamily="34" charset="0"/>
            </a:rPr>
            <a:t>W</a:t>
          </a:r>
        </a:p>
      </dgm:t>
    </dgm:pt>
    <dgm:pt modelId="{7CB5A100-8B09-4FD2-8651-527C1D9FFF8B}" type="parTrans" cxnId="{BF446733-4E50-4C18-8590-BD464F8218AE}">
      <dgm:prSet/>
      <dgm:spPr/>
      <dgm:t>
        <a:bodyPr/>
        <a:lstStyle/>
        <a:p>
          <a:endParaRPr lang="en-US"/>
        </a:p>
      </dgm:t>
    </dgm:pt>
    <dgm:pt modelId="{1160FF91-BEE2-44C4-8DC0-9D2A8647079B}" type="sibTrans" cxnId="{BF446733-4E50-4C18-8590-BD464F8218AE}">
      <dgm:prSet/>
      <dgm:spPr/>
      <dgm:t>
        <a:bodyPr/>
        <a:lstStyle/>
        <a:p>
          <a:endParaRPr lang="en-US"/>
        </a:p>
      </dgm:t>
    </dgm:pt>
    <dgm:pt modelId="{2A02C222-F70B-4AC0-870D-3A029BC26EE0}">
      <dgm:prSet phldrT="[Text]"/>
      <dgm:spPr/>
      <dgm:t>
        <a:bodyPr/>
        <a:lstStyle/>
        <a:p>
          <a:r>
            <a:rPr lang="en-US" dirty="0">
              <a:latin typeface="Verdana" panose="020B0604030504040204" pitchFamily="34" charset="0"/>
              <a:ea typeface="Verdana" panose="020B0604030504040204" pitchFamily="34" charset="0"/>
            </a:rPr>
            <a:t>Withdrawal (Right to)</a:t>
          </a:r>
        </a:p>
      </dgm:t>
    </dgm:pt>
    <dgm:pt modelId="{B179DEF0-F792-4B3D-AD0C-D32D5B60A27C}" type="parTrans" cxnId="{602BD096-8AFF-4FEC-850B-1108B8B35368}">
      <dgm:prSet/>
      <dgm:spPr/>
      <dgm:t>
        <a:bodyPr/>
        <a:lstStyle/>
        <a:p>
          <a:endParaRPr lang="en-US"/>
        </a:p>
      </dgm:t>
    </dgm:pt>
    <dgm:pt modelId="{8B78C265-3837-4EE1-91F8-A6F4292EA78C}" type="sibTrans" cxnId="{602BD096-8AFF-4FEC-850B-1108B8B35368}">
      <dgm:prSet/>
      <dgm:spPr/>
      <dgm:t>
        <a:bodyPr/>
        <a:lstStyle/>
        <a:p>
          <a:endParaRPr lang="en-US"/>
        </a:p>
      </dgm:t>
    </dgm:pt>
    <dgm:pt modelId="{8555B8E3-5274-4028-99B1-D6F860E76898}">
      <dgm:prSet phldrT="[Text]"/>
      <dgm:spPr>
        <a:solidFill>
          <a:srgbClr val="660066"/>
        </a:solidFill>
        <a:ln>
          <a:solidFill>
            <a:schemeClr val="tx1"/>
          </a:solidFill>
        </a:ln>
      </dgm:spPr>
      <dgm:t>
        <a:bodyPr/>
        <a:lstStyle/>
        <a:p>
          <a:r>
            <a:rPr lang="en-US" dirty="0">
              <a:latin typeface="Verdana" panose="020B0604030504040204" pitchFamily="34" charset="0"/>
              <a:ea typeface="Verdana" panose="020B0604030504040204" pitchFamily="34" charset="0"/>
            </a:rPr>
            <a:t>P</a:t>
          </a:r>
        </a:p>
      </dgm:t>
    </dgm:pt>
    <dgm:pt modelId="{3E4021D3-C5F8-4583-A189-2116F13EB9E1}" type="parTrans" cxnId="{73014E54-E9CD-4669-93DD-C77BDC9E01E9}">
      <dgm:prSet/>
      <dgm:spPr/>
      <dgm:t>
        <a:bodyPr/>
        <a:lstStyle/>
        <a:p>
          <a:endParaRPr lang="en-US"/>
        </a:p>
      </dgm:t>
    </dgm:pt>
    <dgm:pt modelId="{D7224244-D6B5-481F-AD6C-C530F4010BE9}" type="sibTrans" cxnId="{73014E54-E9CD-4669-93DD-C77BDC9E01E9}">
      <dgm:prSet/>
      <dgm:spPr/>
      <dgm:t>
        <a:bodyPr/>
        <a:lstStyle/>
        <a:p>
          <a:endParaRPr lang="en-US"/>
        </a:p>
      </dgm:t>
    </dgm:pt>
    <dgm:pt modelId="{06767FA9-CD10-4FAC-8075-2C44AFCB859A}">
      <dgm:prSet phldrT="[Text]"/>
      <dgm:spPr/>
      <dgm:t>
        <a:bodyPr/>
        <a:lstStyle/>
        <a:p>
          <a:r>
            <a:rPr lang="en-US" dirty="0">
              <a:latin typeface="Verdana" panose="020B0604030504040204" pitchFamily="34" charset="0"/>
              <a:ea typeface="Verdana" panose="020B0604030504040204" pitchFamily="34" charset="0"/>
            </a:rPr>
            <a:t>Protection from Harm</a:t>
          </a:r>
        </a:p>
      </dgm:t>
    </dgm:pt>
    <dgm:pt modelId="{4F28088C-C5C7-436E-8AB0-EFB11DE171D5}" type="parTrans" cxnId="{33D563ED-E1DF-4C61-A324-A0C1F82016FA}">
      <dgm:prSet/>
      <dgm:spPr/>
      <dgm:t>
        <a:bodyPr/>
        <a:lstStyle/>
        <a:p>
          <a:endParaRPr lang="en-US"/>
        </a:p>
      </dgm:t>
    </dgm:pt>
    <dgm:pt modelId="{8FDB1C2F-50A8-41C7-B685-DC915693E30F}" type="sibTrans" cxnId="{33D563ED-E1DF-4C61-A324-A0C1F82016FA}">
      <dgm:prSet/>
      <dgm:spPr/>
      <dgm:t>
        <a:bodyPr/>
        <a:lstStyle/>
        <a:p>
          <a:endParaRPr lang="en-US"/>
        </a:p>
      </dgm:t>
    </dgm:pt>
    <dgm:pt modelId="{00DA40FE-BFF4-4986-9A49-6EA086258917}" type="pres">
      <dgm:prSet presAssocID="{C2DEE8B1-F04D-4A1A-AC9F-C6DC68D60008}" presName="Name0" presStyleCnt="0">
        <dgm:presLayoutVars>
          <dgm:chMax/>
          <dgm:chPref val="3"/>
          <dgm:dir/>
          <dgm:animOne val="branch"/>
          <dgm:animLvl val="lvl"/>
        </dgm:presLayoutVars>
      </dgm:prSet>
      <dgm:spPr/>
    </dgm:pt>
    <dgm:pt modelId="{A5755D4F-30D7-4E8F-A84E-0D6553051E2F}" type="pres">
      <dgm:prSet presAssocID="{177CBAD5-A67D-4C33-8D2D-0720536A83D5}" presName="composite" presStyleCnt="0"/>
      <dgm:spPr/>
    </dgm:pt>
    <dgm:pt modelId="{2854BC19-B7D0-4648-9ED9-B3988053E70F}" type="pres">
      <dgm:prSet presAssocID="{177CBAD5-A67D-4C33-8D2D-0720536A83D5}" presName="FirstChild" presStyleLbl="revTx" presStyleIdx="0" presStyleCnt="7">
        <dgm:presLayoutVars>
          <dgm:chMax val="0"/>
          <dgm:chPref val="0"/>
          <dgm:bulletEnabled val="1"/>
        </dgm:presLayoutVars>
      </dgm:prSet>
      <dgm:spPr/>
    </dgm:pt>
    <dgm:pt modelId="{41A9A466-2111-4C93-8FA4-0728E06294AB}" type="pres">
      <dgm:prSet presAssocID="{177CBAD5-A67D-4C33-8D2D-0720536A83D5}" presName="Parent" presStyleLbl="alignNode1" presStyleIdx="0" presStyleCnt="7">
        <dgm:presLayoutVars>
          <dgm:chMax val="3"/>
          <dgm:chPref val="3"/>
          <dgm:bulletEnabled val="1"/>
        </dgm:presLayoutVars>
      </dgm:prSet>
      <dgm:spPr/>
    </dgm:pt>
    <dgm:pt modelId="{9B4A02B6-C6F4-409A-8587-BD1CCD7C8615}" type="pres">
      <dgm:prSet presAssocID="{177CBAD5-A67D-4C33-8D2D-0720536A83D5}" presName="Accent" presStyleLbl="parChTrans1D1" presStyleIdx="0" presStyleCnt="7"/>
      <dgm:spPr>
        <a:ln>
          <a:solidFill>
            <a:schemeClr val="tx1"/>
          </a:solidFill>
        </a:ln>
      </dgm:spPr>
    </dgm:pt>
    <dgm:pt modelId="{3FE4A056-6464-445F-960A-E27FAF6DA986}" type="pres">
      <dgm:prSet presAssocID="{10468FC6-6CBC-4EB3-B3C0-F89F75610143}" presName="sibTrans" presStyleCnt="0"/>
      <dgm:spPr/>
    </dgm:pt>
    <dgm:pt modelId="{36A48AC0-2B6C-4DB7-A91D-997A0C05D1E0}" type="pres">
      <dgm:prSet presAssocID="{BB7859D1-337D-477A-A112-8887238C5551}" presName="composite" presStyleCnt="0"/>
      <dgm:spPr/>
    </dgm:pt>
    <dgm:pt modelId="{2D4513EF-EB36-46F2-92FA-2C0EF649CD5E}" type="pres">
      <dgm:prSet presAssocID="{BB7859D1-337D-477A-A112-8887238C5551}" presName="FirstChild" presStyleLbl="revTx" presStyleIdx="1" presStyleCnt="7">
        <dgm:presLayoutVars>
          <dgm:chMax val="0"/>
          <dgm:chPref val="0"/>
          <dgm:bulletEnabled val="1"/>
        </dgm:presLayoutVars>
      </dgm:prSet>
      <dgm:spPr/>
    </dgm:pt>
    <dgm:pt modelId="{63AE42F9-47B2-4A1D-815D-9EEA5F6BB00A}" type="pres">
      <dgm:prSet presAssocID="{BB7859D1-337D-477A-A112-8887238C5551}" presName="Parent" presStyleLbl="alignNode1" presStyleIdx="1" presStyleCnt="7">
        <dgm:presLayoutVars>
          <dgm:chMax val="3"/>
          <dgm:chPref val="3"/>
          <dgm:bulletEnabled val="1"/>
        </dgm:presLayoutVars>
      </dgm:prSet>
      <dgm:spPr/>
    </dgm:pt>
    <dgm:pt modelId="{6184959B-43A2-499D-AEC1-85DCB126ED9F}" type="pres">
      <dgm:prSet presAssocID="{BB7859D1-337D-477A-A112-8887238C5551}" presName="Accent" presStyleLbl="parChTrans1D1" presStyleIdx="1" presStyleCnt="7"/>
      <dgm:spPr>
        <a:ln>
          <a:solidFill>
            <a:schemeClr val="tx1"/>
          </a:solidFill>
        </a:ln>
      </dgm:spPr>
    </dgm:pt>
    <dgm:pt modelId="{E893FA0F-FD95-444E-86FA-D483FAB62B5A}" type="pres">
      <dgm:prSet presAssocID="{8AEDA165-21B7-43BB-A16E-620FC837DEE0}" presName="sibTrans" presStyleCnt="0"/>
      <dgm:spPr/>
    </dgm:pt>
    <dgm:pt modelId="{98BC7448-7EFF-43C1-A5D0-4B70FE50FDAB}" type="pres">
      <dgm:prSet presAssocID="{978F44DA-557A-4B94-A893-1E6F66652F1E}" presName="composite" presStyleCnt="0"/>
      <dgm:spPr/>
    </dgm:pt>
    <dgm:pt modelId="{5F79168A-D244-458F-A314-D1E04B770E2F}" type="pres">
      <dgm:prSet presAssocID="{978F44DA-557A-4B94-A893-1E6F66652F1E}" presName="FirstChild" presStyleLbl="revTx" presStyleIdx="2" presStyleCnt="7">
        <dgm:presLayoutVars>
          <dgm:chMax val="0"/>
          <dgm:chPref val="0"/>
          <dgm:bulletEnabled val="1"/>
        </dgm:presLayoutVars>
      </dgm:prSet>
      <dgm:spPr/>
    </dgm:pt>
    <dgm:pt modelId="{04A52817-BEE2-4BB1-AEA0-44F265049A60}" type="pres">
      <dgm:prSet presAssocID="{978F44DA-557A-4B94-A893-1E6F66652F1E}" presName="Parent" presStyleLbl="alignNode1" presStyleIdx="2" presStyleCnt="7">
        <dgm:presLayoutVars>
          <dgm:chMax val="3"/>
          <dgm:chPref val="3"/>
          <dgm:bulletEnabled val="1"/>
        </dgm:presLayoutVars>
      </dgm:prSet>
      <dgm:spPr/>
    </dgm:pt>
    <dgm:pt modelId="{3BFAB7FF-7794-42F8-92CE-71501DB4438C}" type="pres">
      <dgm:prSet presAssocID="{978F44DA-557A-4B94-A893-1E6F66652F1E}" presName="Accent" presStyleLbl="parChTrans1D1" presStyleIdx="2" presStyleCnt="7"/>
      <dgm:spPr>
        <a:ln>
          <a:solidFill>
            <a:schemeClr val="tx1"/>
          </a:solidFill>
        </a:ln>
      </dgm:spPr>
    </dgm:pt>
    <dgm:pt modelId="{7334984F-924F-4FFE-B3EF-28857207A0BD}" type="pres">
      <dgm:prSet presAssocID="{701BDEE8-9EFC-4F57-B048-8D550BA7F4AB}" presName="sibTrans" presStyleCnt="0"/>
      <dgm:spPr/>
    </dgm:pt>
    <dgm:pt modelId="{FE94729E-AEC0-48B1-8744-0DB429063228}" type="pres">
      <dgm:prSet presAssocID="{77B87866-96A2-4669-BBFE-4E2C17720D17}" presName="composite" presStyleCnt="0"/>
      <dgm:spPr/>
    </dgm:pt>
    <dgm:pt modelId="{1579F1A8-889A-4D07-A5E1-F52E2D2F3B14}" type="pres">
      <dgm:prSet presAssocID="{77B87866-96A2-4669-BBFE-4E2C17720D17}" presName="FirstChild" presStyleLbl="revTx" presStyleIdx="3" presStyleCnt="7">
        <dgm:presLayoutVars>
          <dgm:chMax val="0"/>
          <dgm:chPref val="0"/>
          <dgm:bulletEnabled val="1"/>
        </dgm:presLayoutVars>
      </dgm:prSet>
      <dgm:spPr/>
    </dgm:pt>
    <dgm:pt modelId="{3248D199-85A5-4CA7-873D-634CC733E6B2}" type="pres">
      <dgm:prSet presAssocID="{77B87866-96A2-4669-BBFE-4E2C17720D17}" presName="Parent" presStyleLbl="alignNode1" presStyleIdx="3" presStyleCnt="7">
        <dgm:presLayoutVars>
          <dgm:chMax val="3"/>
          <dgm:chPref val="3"/>
          <dgm:bulletEnabled val="1"/>
        </dgm:presLayoutVars>
      </dgm:prSet>
      <dgm:spPr/>
    </dgm:pt>
    <dgm:pt modelId="{2B579980-64B3-419C-9ED0-BC7168156F51}" type="pres">
      <dgm:prSet presAssocID="{77B87866-96A2-4669-BBFE-4E2C17720D17}" presName="Accent" presStyleLbl="parChTrans1D1" presStyleIdx="3" presStyleCnt="7"/>
      <dgm:spPr>
        <a:ln>
          <a:solidFill>
            <a:schemeClr val="tx1"/>
          </a:solidFill>
        </a:ln>
      </dgm:spPr>
    </dgm:pt>
    <dgm:pt modelId="{26A50041-A40B-4BC5-88A9-5754D41E617E}" type="pres">
      <dgm:prSet presAssocID="{3577EFBF-F2B5-4E34-BA24-8E26EA1F04A0}" presName="sibTrans" presStyleCnt="0"/>
      <dgm:spPr/>
    </dgm:pt>
    <dgm:pt modelId="{8045E4E2-F1C5-4215-BCE7-D3D17A7C96FD}" type="pres">
      <dgm:prSet presAssocID="{3902EDE7-49C5-4A9F-B880-5741FF48D9BB}" presName="composite" presStyleCnt="0"/>
      <dgm:spPr/>
    </dgm:pt>
    <dgm:pt modelId="{3FE573DB-5E71-49F6-9DEC-3ABE15DD01A6}" type="pres">
      <dgm:prSet presAssocID="{3902EDE7-49C5-4A9F-B880-5741FF48D9BB}" presName="FirstChild" presStyleLbl="revTx" presStyleIdx="4" presStyleCnt="7">
        <dgm:presLayoutVars>
          <dgm:chMax val="0"/>
          <dgm:chPref val="0"/>
          <dgm:bulletEnabled val="1"/>
        </dgm:presLayoutVars>
      </dgm:prSet>
      <dgm:spPr/>
    </dgm:pt>
    <dgm:pt modelId="{21E5A2FF-D07A-4EE0-90CA-8C1A7213FFF2}" type="pres">
      <dgm:prSet presAssocID="{3902EDE7-49C5-4A9F-B880-5741FF48D9BB}" presName="Parent" presStyleLbl="alignNode1" presStyleIdx="4" presStyleCnt="7">
        <dgm:presLayoutVars>
          <dgm:chMax val="3"/>
          <dgm:chPref val="3"/>
          <dgm:bulletEnabled val="1"/>
        </dgm:presLayoutVars>
      </dgm:prSet>
      <dgm:spPr/>
    </dgm:pt>
    <dgm:pt modelId="{988519DE-7DB5-4C9E-AD82-F71CBCFACC53}" type="pres">
      <dgm:prSet presAssocID="{3902EDE7-49C5-4A9F-B880-5741FF48D9BB}" presName="Accent" presStyleLbl="parChTrans1D1" presStyleIdx="4" presStyleCnt="7"/>
      <dgm:spPr>
        <a:ln>
          <a:solidFill>
            <a:schemeClr val="tx1"/>
          </a:solidFill>
        </a:ln>
      </dgm:spPr>
    </dgm:pt>
    <dgm:pt modelId="{CEBEF269-98C5-4241-A37A-5492C9304FCC}" type="pres">
      <dgm:prSet presAssocID="{CC916872-BE92-4B66-AC44-6DE851E7ACE1}" presName="sibTrans" presStyleCnt="0"/>
      <dgm:spPr/>
    </dgm:pt>
    <dgm:pt modelId="{1F1A4A76-8299-430E-81ED-690AE62C6F0B}" type="pres">
      <dgm:prSet presAssocID="{6542B411-1AC5-4D6F-9427-694F19453314}" presName="composite" presStyleCnt="0"/>
      <dgm:spPr/>
    </dgm:pt>
    <dgm:pt modelId="{2134D7E5-7B25-4947-8935-32A8023FBD2A}" type="pres">
      <dgm:prSet presAssocID="{6542B411-1AC5-4D6F-9427-694F19453314}" presName="FirstChild" presStyleLbl="revTx" presStyleIdx="5" presStyleCnt="7">
        <dgm:presLayoutVars>
          <dgm:chMax val="0"/>
          <dgm:chPref val="0"/>
          <dgm:bulletEnabled val="1"/>
        </dgm:presLayoutVars>
      </dgm:prSet>
      <dgm:spPr/>
    </dgm:pt>
    <dgm:pt modelId="{C3EA23CB-049C-4966-A41B-319C5DB14A59}" type="pres">
      <dgm:prSet presAssocID="{6542B411-1AC5-4D6F-9427-694F19453314}" presName="Parent" presStyleLbl="alignNode1" presStyleIdx="5" presStyleCnt="7">
        <dgm:presLayoutVars>
          <dgm:chMax val="3"/>
          <dgm:chPref val="3"/>
          <dgm:bulletEnabled val="1"/>
        </dgm:presLayoutVars>
      </dgm:prSet>
      <dgm:spPr/>
    </dgm:pt>
    <dgm:pt modelId="{B614BF7D-9E2E-4288-8030-95101680E717}" type="pres">
      <dgm:prSet presAssocID="{6542B411-1AC5-4D6F-9427-694F19453314}" presName="Accent" presStyleLbl="parChTrans1D1" presStyleIdx="5" presStyleCnt="7"/>
      <dgm:spPr>
        <a:ln>
          <a:solidFill>
            <a:schemeClr val="tx1"/>
          </a:solidFill>
        </a:ln>
      </dgm:spPr>
    </dgm:pt>
    <dgm:pt modelId="{9341B3B9-32D1-4802-88A1-A5FE458AD2B9}" type="pres">
      <dgm:prSet presAssocID="{1160FF91-BEE2-44C4-8DC0-9D2A8647079B}" presName="sibTrans" presStyleCnt="0"/>
      <dgm:spPr/>
    </dgm:pt>
    <dgm:pt modelId="{661BA494-586F-4905-833D-8458FC7145A6}" type="pres">
      <dgm:prSet presAssocID="{8555B8E3-5274-4028-99B1-D6F860E76898}" presName="composite" presStyleCnt="0"/>
      <dgm:spPr/>
    </dgm:pt>
    <dgm:pt modelId="{94D101BD-9313-4DCA-B609-4CC73ED7CEE0}" type="pres">
      <dgm:prSet presAssocID="{8555B8E3-5274-4028-99B1-D6F860E76898}" presName="FirstChild" presStyleLbl="revTx" presStyleIdx="6" presStyleCnt="7">
        <dgm:presLayoutVars>
          <dgm:chMax val="0"/>
          <dgm:chPref val="0"/>
          <dgm:bulletEnabled val="1"/>
        </dgm:presLayoutVars>
      </dgm:prSet>
      <dgm:spPr/>
    </dgm:pt>
    <dgm:pt modelId="{92E2C7A9-94E6-4846-B670-188AB77593BC}" type="pres">
      <dgm:prSet presAssocID="{8555B8E3-5274-4028-99B1-D6F860E76898}" presName="Parent" presStyleLbl="alignNode1" presStyleIdx="6" presStyleCnt="7">
        <dgm:presLayoutVars>
          <dgm:chMax val="3"/>
          <dgm:chPref val="3"/>
          <dgm:bulletEnabled val="1"/>
        </dgm:presLayoutVars>
      </dgm:prSet>
      <dgm:spPr/>
    </dgm:pt>
    <dgm:pt modelId="{B0ABFCC0-60F5-410C-A1BB-790A7ACBF50F}" type="pres">
      <dgm:prSet presAssocID="{8555B8E3-5274-4028-99B1-D6F860E76898}" presName="Accent" presStyleLbl="parChTrans1D1" presStyleIdx="6" presStyleCnt="7"/>
      <dgm:spPr/>
    </dgm:pt>
  </dgm:ptLst>
  <dgm:cxnLst>
    <dgm:cxn modelId="{88314E0F-56B7-4E03-9E6C-6B79DE0ED7C8}" type="presOf" srcId="{C2DEE8B1-F04D-4A1A-AC9F-C6DC68D60008}" destId="{00DA40FE-BFF4-4986-9A49-6EA086258917}" srcOrd="0" destOrd="0" presId="urn:microsoft.com/office/officeart/2011/layout/TabList"/>
    <dgm:cxn modelId="{74C55618-C47D-472A-BE39-96CAB4F881DC}" srcId="{C2DEE8B1-F04D-4A1A-AC9F-C6DC68D60008}" destId="{BB7859D1-337D-477A-A112-8887238C5551}" srcOrd="1" destOrd="0" parTransId="{D30DE438-B5BF-4A76-85C8-C686B8EBE568}" sibTransId="{8AEDA165-21B7-43BB-A16E-620FC837DEE0}"/>
    <dgm:cxn modelId="{FDF51126-3A3D-45C1-B949-51D95F9C78BB}" srcId="{177CBAD5-A67D-4C33-8D2D-0720536A83D5}" destId="{90FE2196-4110-4443-9435-E3D68FD3B4D5}" srcOrd="0" destOrd="0" parTransId="{BA9D0569-6BD8-4C78-A82F-30C197CFE051}" sibTransId="{9612DB06-8763-4C19-BAF2-F193C4248B09}"/>
    <dgm:cxn modelId="{4B229D2C-C619-443A-9D46-1852C36A29B9}" type="presOf" srcId="{177CBAD5-A67D-4C33-8D2D-0720536A83D5}" destId="{41A9A466-2111-4C93-8FA4-0728E06294AB}" srcOrd="0" destOrd="0" presId="urn:microsoft.com/office/officeart/2011/layout/TabList"/>
    <dgm:cxn modelId="{BF446733-4E50-4C18-8590-BD464F8218AE}" srcId="{C2DEE8B1-F04D-4A1A-AC9F-C6DC68D60008}" destId="{6542B411-1AC5-4D6F-9427-694F19453314}" srcOrd="5" destOrd="0" parTransId="{7CB5A100-8B09-4FD2-8651-527C1D9FFF8B}" sibTransId="{1160FF91-BEE2-44C4-8DC0-9D2A8647079B}"/>
    <dgm:cxn modelId="{7464733E-1328-4FEF-BAD4-DF5E447F99AA}" type="presOf" srcId="{06767FA9-CD10-4FAC-8075-2C44AFCB859A}" destId="{94D101BD-9313-4DCA-B609-4CC73ED7CEE0}" srcOrd="0" destOrd="0" presId="urn:microsoft.com/office/officeart/2011/layout/TabList"/>
    <dgm:cxn modelId="{E09C856E-6596-431C-A1E3-17FBC48565D2}" srcId="{C2DEE8B1-F04D-4A1A-AC9F-C6DC68D60008}" destId="{77B87866-96A2-4669-BBFE-4E2C17720D17}" srcOrd="3" destOrd="0" parTransId="{0B366B4A-6A32-4753-AD98-6E2F98C09270}" sibTransId="{3577EFBF-F2B5-4E34-BA24-8E26EA1F04A0}"/>
    <dgm:cxn modelId="{73014E54-E9CD-4669-93DD-C77BDC9E01E9}" srcId="{C2DEE8B1-F04D-4A1A-AC9F-C6DC68D60008}" destId="{8555B8E3-5274-4028-99B1-D6F860E76898}" srcOrd="6" destOrd="0" parTransId="{3E4021D3-C5F8-4583-A189-2116F13EB9E1}" sibTransId="{D7224244-D6B5-481F-AD6C-C530F4010BE9}"/>
    <dgm:cxn modelId="{144AE475-8E69-482E-B93D-86792A60CD5F}" type="presOf" srcId="{77B87866-96A2-4669-BBFE-4E2C17720D17}" destId="{3248D199-85A5-4CA7-873D-634CC733E6B2}" srcOrd="0" destOrd="0" presId="urn:microsoft.com/office/officeart/2011/layout/TabList"/>
    <dgm:cxn modelId="{94A59577-2C96-4599-B1EB-D1E8EAF26FCF}" type="presOf" srcId="{8485C84E-100B-4338-861C-90DC961873FB}" destId="{3FE573DB-5E71-49F6-9DEC-3ABE15DD01A6}" srcOrd="0" destOrd="0" presId="urn:microsoft.com/office/officeart/2011/layout/TabList"/>
    <dgm:cxn modelId="{A0D55E7E-C7EA-47B0-A60E-B5192FA641C9}" type="presOf" srcId="{2A02C222-F70B-4AC0-870D-3A029BC26EE0}" destId="{2134D7E5-7B25-4947-8935-32A8023FBD2A}" srcOrd="0" destOrd="0" presId="urn:microsoft.com/office/officeart/2011/layout/TabList"/>
    <dgm:cxn modelId="{2A7AC480-B433-40AD-A106-8C4CF82B4374}" type="presOf" srcId="{1DEA0EDD-3850-4EF8-927B-57DE1562B755}" destId="{1579F1A8-889A-4D07-A5E1-F52E2D2F3B14}" srcOrd="0" destOrd="0" presId="urn:microsoft.com/office/officeart/2011/layout/TabList"/>
    <dgm:cxn modelId="{52092383-1FF0-4C1D-B801-59A8026C9D9C}" srcId="{C2DEE8B1-F04D-4A1A-AC9F-C6DC68D60008}" destId="{3902EDE7-49C5-4A9F-B880-5741FF48D9BB}" srcOrd="4" destOrd="0" parTransId="{4009418B-D87A-4852-9685-A72076F537CA}" sibTransId="{CC916872-BE92-4B66-AC44-6DE851E7ACE1}"/>
    <dgm:cxn modelId="{C014158B-9E28-48BC-9433-894949466E8F}" srcId="{C2DEE8B1-F04D-4A1A-AC9F-C6DC68D60008}" destId="{177CBAD5-A67D-4C33-8D2D-0720536A83D5}" srcOrd="0" destOrd="0" parTransId="{51A5F17C-F2BA-43BA-92D8-AD8879226029}" sibTransId="{10468FC6-6CBC-4EB3-B3C0-F89F75610143}"/>
    <dgm:cxn modelId="{E5BD8993-8326-43AA-8325-DEF3C77614A3}" type="presOf" srcId="{3902EDE7-49C5-4A9F-B880-5741FF48D9BB}" destId="{21E5A2FF-D07A-4EE0-90CA-8C1A7213FFF2}" srcOrd="0" destOrd="0" presId="urn:microsoft.com/office/officeart/2011/layout/TabList"/>
    <dgm:cxn modelId="{080B1596-A0A7-4182-91C5-DD399CE8810B}" type="presOf" srcId="{6542B411-1AC5-4D6F-9427-694F19453314}" destId="{C3EA23CB-049C-4966-A41B-319C5DB14A59}" srcOrd="0" destOrd="0" presId="urn:microsoft.com/office/officeart/2011/layout/TabList"/>
    <dgm:cxn modelId="{602BD096-8AFF-4FEC-850B-1108B8B35368}" srcId="{6542B411-1AC5-4D6F-9427-694F19453314}" destId="{2A02C222-F70B-4AC0-870D-3A029BC26EE0}" srcOrd="0" destOrd="0" parTransId="{B179DEF0-F792-4B3D-AD0C-D32D5B60A27C}" sibTransId="{8B78C265-3837-4EE1-91F8-A6F4292EA78C}"/>
    <dgm:cxn modelId="{5C95589F-409B-4C92-BA34-ED358BB06A71}" type="presOf" srcId="{978F44DA-557A-4B94-A893-1E6F66652F1E}" destId="{04A52817-BEE2-4BB1-AEA0-44F265049A60}" srcOrd="0" destOrd="0" presId="urn:microsoft.com/office/officeart/2011/layout/TabList"/>
    <dgm:cxn modelId="{B6F9A1AE-2EA8-4BF7-AB58-C1B7DC8A2510}" type="presOf" srcId="{90FE2196-4110-4443-9435-E3D68FD3B4D5}" destId="{2854BC19-B7D0-4648-9ED9-B3988053E70F}" srcOrd="0" destOrd="0" presId="urn:microsoft.com/office/officeart/2011/layout/TabList"/>
    <dgm:cxn modelId="{5E5C71B1-C601-48E3-B562-AA7FAA2FEF42}" srcId="{BB7859D1-337D-477A-A112-8887238C5551}" destId="{5119E7F3-F4EF-414C-8C80-749804F81CA2}" srcOrd="0" destOrd="0" parTransId="{0C619A70-BDDF-4E5B-BB38-B42D716E65B7}" sibTransId="{3CCD8D15-CF46-4599-BF69-412A768FD71B}"/>
    <dgm:cxn modelId="{7B2944C4-731D-429E-AB5C-DE6B7B7D7B9D}" srcId="{77B87866-96A2-4669-BBFE-4E2C17720D17}" destId="{1DEA0EDD-3850-4EF8-927B-57DE1562B755}" srcOrd="0" destOrd="0" parTransId="{9223CC44-7D51-4CAB-A8F6-3A9BEC18F87C}" sibTransId="{A4D29265-A6CD-4B6C-A034-A78BBB0B5566}"/>
    <dgm:cxn modelId="{E32111D0-DC93-42EB-B0C1-6B67928F3BC4}" type="presOf" srcId="{05842F64-EC96-4002-A3C1-88196568619F}" destId="{5F79168A-D244-458F-A314-D1E04B770E2F}" srcOrd="0" destOrd="0" presId="urn:microsoft.com/office/officeart/2011/layout/TabList"/>
    <dgm:cxn modelId="{EB8457E1-D194-4BEF-9D9E-A29A1342AC41}" srcId="{C2DEE8B1-F04D-4A1A-AC9F-C6DC68D60008}" destId="{978F44DA-557A-4B94-A893-1E6F66652F1E}" srcOrd="2" destOrd="0" parTransId="{D221A959-B779-4284-95B0-FE1207FD8CEB}" sibTransId="{701BDEE8-9EFC-4F57-B048-8D550BA7F4AB}"/>
    <dgm:cxn modelId="{71B097E5-BC19-430E-99E4-7FB3AB4DA456}" type="presOf" srcId="{5119E7F3-F4EF-414C-8C80-749804F81CA2}" destId="{2D4513EF-EB36-46F2-92FA-2C0EF649CD5E}" srcOrd="0" destOrd="0" presId="urn:microsoft.com/office/officeart/2011/layout/TabList"/>
    <dgm:cxn modelId="{B017AFE5-7BF5-4240-ACFA-73CEBB1D9245}" type="presOf" srcId="{8555B8E3-5274-4028-99B1-D6F860E76898}" destId="{92E2C7A9-94E6-4846-B670-188AB77593BC}" srcOrd="0" destOrd="0" presId="urn:microsoft.com/office/officeart/2011/layout/TabList"/>
    <dgm:cxn modelId="{42A233E6-C642-455C-A998-DCD31DAE51F2}" srcId="{3902EDE7-49C5-4A9F-B880-5741FF48D9BB}" destId="{8485C84E-100B-4338-861C-90DC961873FB}" srcOrd="0" destOrd="0" parTransId="{4BC863DB-5FB6-4B90-9205-775947D4A782}" sibTransId="{C182DB1C-F22E-48FE-833C-3F14D928C632}"/>
    <dgm:cxn modelId="{33D563ED-E1DF-4C61-A324-A0C1F82016FA}" srcId="{8555B8E3-5274-4028-99B1-D6F860E76898}" destId="{06767FA9-CD10-4FAC-8075-2C44AFCB859A}" srcOrd="0" destOrd="0" parTransId="{4F28088C-C5C7-436E-8AB0-EFB11DE171D5}" sibTransId="{8FDB1C2F-50A8-41C7-B685-DC915693E30F}"/>
    <dgm:cxn modelId="{576068F2-9DCE-40BF-B1D6-3B165B6898CF}" srcId="{978F44DA-557A-4B94-A893-1E6F66652F1E}" destId="{05842F64-EC96-4002-A3C1-88196568619F}" srcOrd="0" destOrd="0" parTransId="{44FF92D9-72A9-4F67-BD55-E8DAB5C47F29}" sibTransId="{7DF0C4B2-BFA9-4AF1-97DE-7AFC2349B5F1}"/>
    <dgm:cxn modelId="{07F53EFA-D367-40DE-A323-DBD0EDFC4BFD}" type="presOf" srcId="{BB7859D1-337D-477A-A112-8887238C5551}" destId="{63AE42F9-47B2-4A1D-815D-9EEA5F6BB00A}" srcOrd="0" destOrd="0" presId="urn:microsoft.com/office/officeart/2011/layout/TabList"/>
    <dgm:cxn modelId="{28F698E5-ED4A-49D7-879F-6922FA8E55FC}" type="presParOf" srcId="{00DA40FE-BFF4-4986-9A49-6EA086258917}" destId="{A5755D4F-30D7-4E8F-A84E-0D6553051E2F}" srcOrd="0" destOrd="0" presId="urn:microsoft.com/office/officeart/2011/layout/TabList"/>
    <dgm:cxn modelId="{94367651-282B-40FE-A285-C7B69698B4D2}" type="presParOf" srcId="{A5755D4F-30D7-4E8F-A84E-0D6553051E2F}" destId="{2854BC19-B7D0-4648-9ED9-B3988053E70F}" srcOrd="0" destOrd="0" presId="urn:microsoft.com/office/officeart/2011/layout/TabList"/>
    <dgm:cxn modelId="{5821573A-BBFE-4568-AB16-199070D394E6}" type="presParOf" srcId="{A5755D4F-30D7-4E8F-A84E-0D6553051E2F}" destId="{41A9A466-2111-4C93-8FA4-0728E06294AB}" srcOrd="1" destOrd="0" presId="urn:microsoft.com/office/officeart/2011/layout/TabList"/>
    <dgm:cxn modelId="{E8BF34E5-04AE-47F3-B38F-898229C4B729}" type="presParOf" srcId="{A5755D4F-30D7-4E8F-A84E-0D6553051E2F}" destId="{9B4A02B6-C6F4-409A-8587-BD1CCD7C8615}" srcOrd="2" destOrd="0" presId="urn:microsoft.com/office/officeart/2011/layout/TabList"/>
    <dgm:cxn modelId="{08F0949B-6927-401F-8E21-52E7B57E7B37}" type="presParOf" srcId="{00DA40FE-BFF4-4986-9A49-6EA086258917}" destId="{3FE4A056-6464-445F-960A-E27FAF6DA986}" srcOrd="1" destOrd="0" presId="urn:microsoft.com/office/officeart/2011/layout/TabList"/>
    <dgm:cxn modelId="{5B87E3EC-F472-4484-8E49-B9503898C337}" type="presParOf" srcId="{00DA40FE-BFF4-4986-9A49-6EA086258917}" destId="{36A48AC0-2B6C-4DB7-A91D-997A0C05D1E0}" srcOrd="2" destOrd="0" presId="urn:microsoft.com/office/officeart/2011/layout/TabList"/>
    <dgm:cxn modelId="{2AA87686-B9EC-49EE-9C10-D57A151DBF46}" type="presParOf" srcId="{36A48AC0-2B6C-4DB7-A91D-997A0C05D1E0}" destId="{2D4513EF-EB36-46F2-92FA-2C0EF649CD5E}" srcOrd="0" destOrd="0" presId="urn:microsoft.com/office/officeart/2011/layout/TabList"/>
    <dgm:cxn modelId="{2DD20D13-F282-4DB5-BC3F-9B586C89DA96}" type="presParOf" srcId="{36A48AC0-2B6C-4DB7-A91D-997A0C05D1E0}" destId="{63AE42F9-47B2-4A1D-815D-9EEA5F6BB00A}" srcOrd="1" destOrd="0" presId="urn:microsoft.com/office/officeart/2011/layout/TabList"/>
    <dgm:cxn modelId="{5132E45F-906E-419D-A460-D3C7817ADFA8}" type="presParOf" srcId="{36A48AC0-2B6C-4DB7-A91D-997A0C05D1E0}" destId="{6184959B-43A2-499D-AEC1-85DCB126ED9F}" srcOrd="2" destOrd="0" presId="urn:microsoft.com/office/officeart/2011/layout/TabList"/>
    <dgm:cxn modelId="{4D9D286F-1ADA-4811-A7EC-F86AE4FF3B5E}" type="presParOf" srcId="{00DA40FE-BFF4-4986-9A49-6EA086258917}" destId="{E893FA0F-FD95-444E-86FA-D483FAB62B5A}" srcOrd="3" destOrd="0" presId="urn:microsoft.com/office/officeart/2011/layout/TabList"/>
    <dgm:cxn modelId="{66D59063-1253-4861-916C-2C8E056B9663}" type="presParOf" srcId="{00DA40FE-BFF4-4986-9A49-6EA086258917}" destId="{98BC7448-7EFF-43C1-A5D0-4B70FE50FDAB}" srcOrd="4" destOrd="0" presId="urn:microsoft.com/office/officeart/2011/layout/TabList"/>
    <dgm:cxn modelId="{17BA61AF-C1A8-4E99-998B-DC2083ED26B7}" type="presParOf" srcId="{98BC7448-7EFF-43C1-A5D0-4B70FE50FDAB}" destId="{5F79168A-D244-458F-A314-D1E04B770E2F}" srcOrd="0" destOrd="0" presId="urn:microsoft.com/office/officeart/2011/layout/TabList"/>
    <dgm:cxn modelId="{FD101D95-EA60-487E-8525-8A3AD63C5913}" type="presParOf" srcId="{98BC7448-7EFF-43C1-A5D0-4B70FE50FDAB}" destId="{04A52817-BEE2-4BB1-AEA0-44F265049A60}" srcOrd="1" destOrd="0" presId="urn:microsoft.com/office/officeart/2011/layout/TabList"/>
    <dgm:cxn modelId="{8F36875F-1ED9-4ACB-AB23-CD2A21B19852}" type="presParOf" srcId="{98BC7448-7EFF-43C1-A5D0-4B70FE50FDAB}" destId="{3BFAB7FF-7794-42F8-92CE-71501DB4438C}" srcOrd="2" destOrd="0" presId="urn:microsoft.com/office/officeart/2011/layout/TabList"/>
    <dgm:cxn modelId="{E80F10AA-B99C-4BF4-8201-3786DF7D3499}" type="presParOf" srcId="{00DA40FE-BFF4-4986-9A49-6EA086258917}" destId="{7334984F-924F-4FFE-B3EF-28857207A0BD}" srcOrd="5" destOrd="0" presId="urn:microsoft.com/office/officeart/2011/layout/TabList"/>
    <dgm:cxn modelId="{103FCB19-9EC9-4D1A-B40B-B8BB1A55D7AD}" type="presParOf" srcId="{00DA40FE-BFF4-4986-9A49-6EA086258917}" destId="{FE94729E-AEC0-48B1-8744-0DB429063228}" srcOrd="6" destOrd="0" presId="urn:microsoft.com/office/officeart/2011/layout/TabList"/>
    <dgm:cxn modelId="{273D7CE0-F578-4507-BF0C-4DBCD237F36D}" type="presParOf" srcId="{FE94729E-AEC0-48B1-8744-0DB429063228}" destId="{1579F1A8-889A-4D07-A5E1-F52E2D2F3B14}" srcOrd="0" destOrd="0" presId="urn:microsoft.com/office/officeart/2011/layout/TabList"/>
    <dgm:cxn modelId="{34B00831-E971-4CFE-BEB9-0C830DCE1137}" type="presParOf" srcId="{FE94729E-AEC0-48B1-8744-0DB429063228}" destId="{3248D199-85A5-4CA7-873D-634CC733E6B2}" srcOrd="1" destOrd="0" presId="urn:microsoft.com/office/officeart/2011/layout/TabList"/>
    <dgm:cxn modelId="{EE1EAC15-239B-441B-B7CE-1D78EDBBC2E9}" type="presParOf" srcId="{FE94729E-AEC0-48B1-8744-0DB429063228}" destId="{2B579980-64B3-419C-9ED0-BC7168156F51}" srcOrd="2" destOrd="0" presId="urn:microsoft.com/office/officeart/2011/layout/TabList"/>
    <dgm:cxn modelId="{431EB714-073C-400F-8D90-053FE02DAC78}" type="presParOf" srcId="{00DA40FE-BFF4-4986-9A49-6EA086258917}" destId="{26A50041-A40B-4BC5-88A9-5754D41E617E}" srcOrd="7" destOrd="0" presId="urn:microsoft.com/office/officeart/2011/layout/TabList"/>
    <dgm:cxn modelId="{99D89562-E5F1-45B9-A38F-3B8CFF1E34D4}" type="presParOf" srcId="{00DA40FE-BFF4-4986-9A49-6EA086258917}" destId="{8045E4E2-F1C5-4215-BCE7-D3D17A7C96FD}" srcOrd="8" destOrd="0" presId="urn:microsoft.com/office/officeart/2011/layout/TabList"/>
    <dgm:cxn modelId="{C9062CEB-2CE8-43DC-8E16-94C66BF4E3E0}" type="presParOf" srcId="{8045E4E2-F1C5-4215-BCE7-D3D17A7C96FD}" destId="{3FE573DB-5E71-49F6-9DEC-3ABE15DD01A6}" srcOrd="0" destOrd="0" presId="urn:microsoft.com/office/officeart/2011/layout/TabList"/>
    <dgm:cxn modelId="{F0F358DE-EE22-4F96-870A-96DA7377C18E}" type="presParOf" srcId="{8045E4E2-F1C5-4215-BCE7-D3D17A7C96FD}" destId="{21E5A2FF-D07A-4EE0-90CA-8C1A7213FFF2}" srcOrd="1" destOrd="0" presId="urn:microsoft.com/office/officeart/2011/layout/TabList"/>
    <dgm:cxn modelId="{7827C0B3-8B88-4E9A-B7B2-8A28D4FD3988}" type="presParOf" srcId="{8045E4E2-F1C5-4215-BCE7-D3D17A7C96FD}" destId="{988519DE-7DB5-4C9E-AD82-F71CBCFACC53}" srcOrd="2" destOrd="0" presId="urn:microsoft.com/office/officeart/2011/layout/TabList"/>
    <dgm:cxn modelId="{3CC667FE-D706-4C61-86E7-C13DA5AEF039}" type="presParOf" srcId="{00DA40FE-BFF4-4986-9A49-6EA086258917}" destId="{CEBEF269-98C5-4241-A37A-5492C9304FCC}" srcOrd="9" destOrd="0" presId="urn:microsoft.com/office/officeart/2011/layout/TabList"/>
    <dgm:cxn modelId="{2017C236-94BA-4A28-BB37-5903A61CFEC9}" type="presParOf" srcId="{00DA40FE-BFF4-4986-9A49-6EA086258917}" destId="{1F1A4A76-8299-430E-81ED-690AE62C6F0B}" srcOrd="10" destOrd="0" presId="urn:microsoft.com/office/officeart/2011/layout/TabList"/>
    <dgm:cxn modelId="{51DC595B-94CF-4D5E-9FAC-B5EFE1D3CB0D}" type="presParOf" srcId="{1F1A4A76-8299-430E-81ED-690AE62C6F0B}" destId="{2134D7E5-7B25-4947-8935-32A8023FBD2A}" srcOrd="0" destOrd="0" presId="urn:microsoft.com/office/officeart/2011/layout/TabList"/>
    <dgm:cxn modelId="{66D930F7-BB0A-451B-BB91-8CE3F994B1BA}" type="presParOf" srcId="{1F1A4A76-8299-430E-81ED-690AE62C6F0B}" destId="{C3EA23CB-049C-4966-A41B-319C5DB14A59}" srcOrd="1" destOrd="0" presId="urn:microsoft.com/office/officeart/2011/layout/TabList"/>
    <dgm:cxn modelId="{79FC69B1-0433-42AD-8011-F66B5C949035}" type="presParOf" srcId="{1F1A4A76-8299-430E-81ED-690AE62C6F0B}" destId="{B614BF7D-9E2E-4288-8030-95101680E717}" srcOrd="2" destOrd="0" presId="urn:microsoft.com/office/officeart/2011/layout/TabList"/>
    <dgm:cxn modelId="{BCF12D66-47B6-40F1-90EF-A47D6372EF1F}" type="presParOf" srcId="{00DA40FE-BFF4-4986-9A49-6EA086258917}" destId="{9341B3B9-32D1-4802-88A1-A5FE458AD2B9}" srcOrd="11" destOrd="0" presId="urn:microsoft.com/office/officeart/2011/layout/TabList"/>
    <dgm:cxn modelId="{F526E9BF-F203-4D51-AF7B-A2C9CDA1CBD0}" type="presParOf" srcId="{00DA40FE-BFF4-4986-9A49-6EA086258917}" destId="{661BA494-586F-4905-833D-8458FC7145A6}" srcOrd="12" destOrd="0" presId="urn:microsoft.com/office/officeart/2011/layout/TabList"/>
    <dgm:cxn modelId="{37DF24D1-4067-4D32-BDB6-557391873EEA}" type="presParOf" srcId="{661BA494-586F-4905-833D-8458FC7145A6}" destId="{94D101BD-9313-4DCA-B609-4CC73ED7CEE0}" srcOrd="0" destOrd="0" presId="urn:microsoft.com/office/officeart/2011/layout/TabList"/>
    <dgm:cxn modelId="{DD1AF7D8-C3E9-496C-8910-746B16055721}" type="presParOf" srcId="{661BA494-586F-4905-833D-8458FC7145A6}" destId="{92E2C7A9-94E6-4846-B670-188AB77593BC}" srcOrd="1" destOrd="0" presId="urn:microsoft.com/office/officeart/2011/layout/TabList"/>
    <dgm:cxn modelId="{802F94A4-3DF2-4ED2-AF3C-3F330F009DCC}" type="presParOf" srcId="{661BA494-586F-4905-833D-8458FC7145A6}" destId="{B0ABFCC0-60F5-410C-A1BB-790A7ACBF50F}"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A42B29-B171-4554-9C01-D38CC823ED4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407A141-6E92-425B-A879-EB84220AACDF}">
      <dgm:prSet phldrT="[Text]"/>
      <dgm:spPr>
        <a:solidFill>
          <a:srgbClr val="660066"/>
        </a:solidFill>
        <a:ln>
          <a:solidFill>
            <a:schemeClr val="tx1"/>
          </a:solidFill>
        </a:ln>
      </dgm:spPr>
      <dgm:t>
        <a:bodyPr/>
        <a:lstStyle/>
        <a:p>
          <a:r>
            <a:rPr lang="en-US" dirty="0">
              <a:latin typeface="Verdana" panose="020B0604030504040204" pitchFamily="34" charset="0"/>
              <a:ea typeface="Verdana" panose="020B0604030504040204" pitchFamily="34" charset="0"/>
            </a:rPr>
            <a:t>Lawfulness, Fairness and Transparency</a:t>
          </a:r>
        </a:p>
      </dgm:t>
    </dgm:pt>
    <dgm:pt modelId="{FA884422-42C6-4B30-90AA-CBCB36F36964}" type="parTrans" cxnId="{8C6D7F58-850E-4BD5-A374-8277C4EB46CE}">
      <dgm:prSet/>
      <dgm:spPr/>
      <dgm:t>
        <a:bodyPr/>
        <a:lstStyle/>
        <a:p>
          <a:endParaRPr lang="en-US"/>
        </a:p>
      </dgm:t>
    </dgm:pt>
    <dgm:pt modelId="{7F4FACFB-D7B4-4FBA-8C15-3D8A5391B34E}" type="sibTrans" cxnId="{8C6D7F58-850E-4BD5-A374-8277C4EB46CE}">
      <dgm:prSet/>
      <dgm:spPr/>
      <dgm:t>
        <a:bodyPr/>
        <a:lstStyle/>
        <a:p>
          <a:endParaRPr lang="en-US"/>
        </a:p>
      </dgm:t>
    </dgm:pt>
    <dgm:pt modelId="{F735D262-D4D6-4C65-A311-663F1AF3C34B}">
      <dgm:prSet phldrT="[Text]"/>
      <dgm:spPr>
        <a:solidFill>
          <a:srgbClr val="660066"/>
        </a:solidFill>
        <a:ln>
          <a:solidFill>
            <a:schemeClr val="tx1"/>
          </a:solidFill>
        </a:ln>
      </dgm:spPr>
      <dgm:t>
        <a:bodyPr/>
        <a:lstStyle/>
        <a:p>
          <a:r>
            <a:rPr lang="en-US" dirty="0">
              <a:latin typeface="Verdana" panose="020B0604030504040204" pitchFamily="34" charset="0"/>
              <a:ea typeface="Verdana" panose="020B0604030504040204" pitchFamily="34" charset="0"/>
            </a:rPr>
            <a:t>Purpose Limitation</a:t>
          </a:r>
        </a:p>
      </dgm:t>
    </dgm:pt>
    <dgm:pt modelId="{7A137AAA-DEDA-495A-A0E3-597357E58C8A}" type="parTrans" cxnId="{0574AA20-7DD7-4DCA-AC6D-8D76E8469A76}">
      <dgm:prSet/>
      <dgm:spPr/>
      <dgm:t>
        <a:bodyPr/>
        <a:lstStyle/>
        <a:p>
          <a:endParaRPr lang="en-US"/>
        </a:p>
      </dgm:t>
    </dgm:pt>
    <dgm:pt modelId="{11B4214C-6AD6-46B2-8F47-CB1210AB32BB}" type="sibTrans" cxnId="{0574AA20-7DD7-4DCA-AC6D-8D76E8469A76}">
      <dgm:prSet/>
      <dgm:spPr/>
      <dgm:t>
        <a:bodyPr/>
        <a:lstStyle/>
        <a:p>
          <a:endParaRPr lang="en-US"/>
        </a:p>
      </dgm:t>
    </dgm:pt>
    <dgm:pt modelId="{D3F0ED81-8194-45F2-96F0-D0AF78C4E4B4}">
      <dgm:prSet phldrT="[Text]"/>
      <dgm:spPr>
        <a:solidFill>
          <a:srgbClr val="660066"/>
        </a:solidFill>
        <a:ln>
          <a:solidFill>
            <a:schemeClr val="tx1"/>
          </a:solidFill>
        </a:ln>
      </dgm:spPr>
      <dgm:t>
        <a:bodyPr/>
        <a:lstStyle/>
        <a:p>
          <a:r>
            <a:rPr lang="en-US" dirty="0">
              <a:latin typeface="Verdana" panose="020B0604030504040204" pitchFamily="34" charset="0"/>
              <a:ea typeface="Verdana" panose="020B0604030504040204" pitchFamily="34" charset="0"/>
            </a:rPr>
            <a:t>Data </a:t>
          </a:r>
          <a:r>
            <a:rPr lang="en-US" dirty="0" err="1">
              <a:latin typeface="Verdana" panose="020B0604030504040204" pitchFamily="34" charset="0"/>
              <a:ea typeface="Verdana" panose="020B0604030504040204" pitchFamily="34" charset="0"/>
            </a:rPr>
            <a:t>Minimisation</a:t>
          </a:r>
          <a:endParaRPr lang="en-US" dirty="0">
            <a:latin typeface="Verdana" panose="020B0604030504040204" pitchFamily="34" charset="0"/>
            <a:ea typeface="Verdana" panose="020B0604030504040204" pitchFamily="34" charset="0"/>
          </a:endParaRPr>
        </a:p>
      </dgm:t>
    </dgm:pt>
    <dgm:pt modelId="{8001C49C-1533-4102-B0CC-7EB16B2D4F16}" type="parTrans" cxnId="{686359D6-5C75-46B0-9BDC-D364C18F2395}">
      <dgm:prSet/>
      <dgm:spPr/>
      <dgm:t>
        <a:bodyPr/>
        <a:lstStyle/>
        <a:p>
          <a:endParaRPr lang="en-US"/>
        </a:p>
      </dgm:t>
    </dgm:pt>
    <dgm:pt modelId="{3C5872DD-ADC2-417F-9C6A-7DB177F6E591}" type="sibTrans" cxnId="{686359D6-5C75-46B0-9BDC-D364C18F2395}">
      <dgm:prSet/>
      <dgm:spPr/>
      <dgm:t>
        <a:bodyPr/>
        <a:lstStyle/>
        <a:p>
          <a:endParaRPr lang="en-US"/>
        </a:p>
      </dgm:t>
    </dgm:pt>
    <dgm:pt modelId="{8097ACFF-EC23-4FD7-9CEB-C085829BDDB8}">
      <dgm:prSet phldrT="[Text]"/>
      <dgm:spPr>
        <a:solidFill>
          <a:srgbClr val="660066"/>
        </a:solidFill>
        <a:ln>
          <a:solidFill>
            <a:schemeClr val="tx1"/>
          </a:solidFill>
        </a:ln>
      </dgm:spPr>
      <dgm:t>
        <a:bodyPr/>
        <a:lstStyle/>
        <a:p>
          <a:r>
            <a:rPr lang="en-US" dirty="0">
              <a:latin typeface="Verdana" panose="020B0604030504040204" pitchFamily="34" charset="0"/>
              <a:ea typeface="Verdana" panose="020B0604030504040204" pitchFamily="34" charset="0"/>
            </a:rPr>
            <a:t>Accuracy</a:t>
          </a:r>
        </a:p>
      </dgm:t>
    </dgm:pt>
    <dgm:pt modelId="{42AD1000-43B4-4BCF-A705-14ADE6CB479D}" type="parTrans" cxnId="{6094651E-9C54-45D5-8018-FB029A3E5262}">
      <dgm:prSet/>
      <dgm:spPr/>
      <dgm:t>
        <a:bodyPr/>
        <a:lstStyle/>
        <a:p>
          <a:endParaRPr lang="en-US"/>
        </a:p>
      </dgm:t>
    </dgm:pt>
    <dgm:pt modelId="{17F407E6-2656-4150-8208-C8669A032662}" type="sibTrans" cxnId="{6094651E-9C54-45D5-8018-FB029A3E5262}">
      <dgm:prSet/>
      <dgm:spPr/>
      <dgm:t>
        <a:bodyPr/>
        <a:lstStyle/>
        <a:p>
          <a:endParaRPr lang="en-US"/>
        </a:p>
      </dgm:t>
    </dgm:pt>
    <dgm:pt modelId="{7033A38D-FD32-41E7-B4D6-B282E9A83258}">
      <dgm:prSet phldrT="[Text]"/>
      <dgm:spPr>
        <a:ln>
          <a:solidFill>
            <a:srgbClr val="660066"/>
          </a:solidFill>
        </a:ln>
      </dgm:spPr>
      <dgm:t>
        <a:bodyPr/>
        <a:lstStyle/>
        <a:p>
          <a:r>
            <a:rPr lang="en-US" dirty="0">
              <a:latin typeface="Verdana" panose="020B0604030504040204" pitchFamily="34" charset="0"/>
              <a:ea typeface="Verdana" panose="020B0604030504040204" pitchFamily="34" charset="0"/>
            </a:rPr>
            <a:t>Data collection must be collected for a lawful reason (Article 6), fairly </a:t>
          </a:r>
          <a:r>
            <a:rPr lang="en-US" dirty="0" err="1">
              <a:latin typeface="Verdana" panose="020B0604030504040204" pitchFamily="34" charset="0"/>
              <a:ea typeface="Verdana" panose="020B0604030504040204" pitchFamily="34" charset="0"/>
            </a:rPr>
            <a:t>analyse</a:t>
          </a:r>
          <a:r>
            <a:rPr lang="en-US" dirty="0">
              <a:latin typeface="Verdana" panose="020B0604030504040204" pitchFamily="34" charset="0"/>
              <a:ea typeface="Verdana" panose="020B0604030504040204" pitchFamily="34" charset="0"/>
            </a:rPr>
            <a:t> data, and be transparent to participants about its use.</a:t>
          </a:r>
        </a:p>
      </dgm:t>
    </dgm:pt>
    <dgm:pt modelId="{9A077C41-8B2C-46C7-84E2-BD7BBF1DF8F5}" type="parTrans" cxnId="{6E0C3780-7CAB-48F1-858E-DC255674A1B8}">
      <dgm:prSet/>
      <dgm:spPr/>
      <dgm:t>
        <a:bodyPr/>
        <a:lstStyle/>
        <a:p>
          <a:endParaRPr lang="en-US"/>
        </a:p>
      </dgm:t>
    </dgm:pt>
    <dgm:pt modelId="{41EB5D09-F686-4102-914E-27700BBC6BE1}" type="sibTrans" cxnId="{6E0C3780-7CAB-48F1-858E-DC255674A1B8}">
      <dgm:prSet/>
      <dgm:spPr/>
      <dgm:t>
        <a:bodyPr/>
        <a:lstStyle/>
        <a:p>
          <a:endParaRPr lang="en-US"/>
        </a:p>
      </dgm:t>
    </dgm:pt>
    <dgm:pt modelId="{879F6090-F57C-451A-AC1B-01EAD0EC28FC}">
      <dgm:prSet phldrT="[Text]"/>
      <dgm:spPr>
        <a:ln>
          <a:solidFill>
            <a:srgbClr val="660066"/>
          </a:solidFill>
        </a:ln>
      </dgm:spPr>
      <dgm:t>
        <a:bodyPr/>
        <a:lstStyle/>
        <a:p>
          <a:r>
            <a:rPr lang="en-US" dirty="0">
              <a:latin typeface="Verdana" panose="020B0604030504040204" pitchFamily="34" charset="0"/>
              <a:ea typeface="Verdana" panose="020B0604030504040204" pitchFamily="34" charset="0"/>
            </a:rPr>
            <a:t>Researchers must tell the participants the reason the data was collected (either in the informed consent or debrief).</a:t>
          </a:r>
        </a:p>
      </dgm:t>
    </dgm:pt>
    <dgm:pt modelId="{743C8732-E6CF-4C4D-882E-0EA95F880176}" type="parTrans" cxnId="{DF26EB81-0628-43DF-8869-E0D87F3F480C}">
      <dgm:prSet/>
      <dgm:spPr/>
      <dgm:t>
        <a:bodyPr/>
        <a:lstStyle/>
        <a:p>
          <a:endParaRPr lang="en-US"/>
        </a:p>
      </dgm:t>
    </dgm:pt>
    <dgm:pt modelId="{5F8EAE09-E2F9-4922-94EE-06FEBB12936C}" type="sibTrans" cxnId="{DF26EB81-0628-43DF-8869-E0D87F3F480C}">
      <dgm:prSet/>
      <dgm:spPr/>
      <dgm:t>
        <a:bodyPr/>
        <a:lstStyle/>
        <a:p>
          <a:endParaRPr lang="en-US"/>
        </a:p>
      </dgm:t>
    </dgm:pt>
    <dgm:pt modelId="{C1CF9CA3-EFB4-441C-AB5E-77158ADF1046}">
      <dgm:prSet phldrT="[Text]"/>
      <dgm:spPr>
        <a:ln>
          <a:solidFill>
            <a:srgbClr val="660066"/>
          </a:solidFill>
        </a:ln>
      </dgm:spPr>
      <dgm:t>
        <a:bodyPr/>
        <a:lstStyle/>
        <a:p>
          <a:r>
            <a:rPr lang="en-US" dirty="0">
              <a:latin typeface="Verdana" panose="020B0604030504040204" pitchFamily="34" charset="0"/>
              <a:ea typeface="Verdana" panose="020B0604030504040204" pitchFamily="34" charset="0"/>
            </a:rPr>
            <a:t>Only collect the data you intend to use.  Don’t capture loads of data about the participants you have no intention to report or </a:t>
          </a:r>
          <a:r>
            <a:rPr lang="en-US" dirty="0" err="1">
              <a:latin typeface="Verdana" panose="020B0604030504040204" pitchFamily="34" charset="0"/>
              <a:ea typeface="Verdana" panose="020B0604030504040204" pitchFamily="34" charset="0"/>
            </a:rPr>
            <a:t>analyse</a:t>
          </a:r>
          <a:r>
            <a:rPr lang="en-US" dirty="0">
              <a:latin typeface="Verdana" panose="020B0604030504040204" pitchFamily="34" charset="0"/>
              <a:ea typeface="Verdana" panose="020B0604030504040204" pitchFamily="34" charset="0"/>
            </a:rPr>
            <a:t>.</a:t>
          </a:r>
        </a:p>
      </dgm:t>
    </dgm:pt>
    <dgm:pt modelId="{F985D46F-AD26-4E81-80FD-4EA3841AB6D6}" type="parTrans" cxnId="{307CC942-C557-4908-9A5E-F07174711567}">
      <dgm:prSet/>
      <dgm:spPr/>
      <dgm:t>
        <a:bodyPr/>
        <a:lstStyle/>
        <a:p>
          <a:endParaRPr lang="en-US"/>
        </a:p>
      </dgm:t>
    </dgm:pt>
    <dgm:pt modelId="{0C98199C-4753-43C2-9D1F-93EAEBFA37FD}" type="sibTrans" cxnId="{307CC942-C557-4908-9A5E-F07174711567}">
      <dgm:prSet/>
      <dgm:spPr/>
      <dgm:t>
        <a:bodyPr/>
        <a:lstStyle/>
        <a:p>
          <a:endParaRPr lang="en-US"/>
        </a:p>
      </dgm:t>
    </dgm:pt>
    <dgm:pt modelId="{108F20FD-CFDD-4B9E-AC81-5AE62067F1A4}">
      <dgm:prSet phldrT="[Text]"/>
      <dgm:spPr>
        <a:ln>
          <a:solidFill>
            <a:srgbClr val="660066"/>
          </a:solidFill>
        </a:ln>
      </dgm:spPr>
      <dgm:t>
        <a:bodyPr/>
        <a:lstStyle/>
        <a:p>
          <a:r>
            <a:rPr lang="en-US" dirty="0">
              <a:latin typeface="Verdana" panose="020B0604030504040204" pitchFamily="34" charset="0"/>
              <a:ea typeface="Verdana" panose="020B0604030504040204" pitchFamily="34" charset="0"/>
            </a:rPr>
            <a:t>Data collected should be kept up-to-date (not super relevant to research, but perhaps for marketing and business data).</a:t>
          </a:r>
        </a:p>
      </dgm:t>
    </dgm:pt>
    <dgm:pt modelId="{76280269-D15E-40E5-BC62-CD79E26E53D7}" type="parTrans" cxnId="{B80F70AA-2F33-407E-95F1-B955FC834CF8}">
      <dgm:prSet/>
      <dgm:spPr/>
      <dgm:t>
        <a:bodyPr/>
        <a:lstStyle/>
        <a:p>
          <a:endParaRPr lang="en-US"/>
        </a:p>
      </dgm:t>
    </dgm:pt>
    <dgm:pt modelId="{CA644550-71A1-4D88-B597-BB23B1F25039}" type="sibTrans" cxnId="{B80F70AA-2F33-407E-95F1-B955FC834CF8}">
      <dgm:prSet/>
      <dgm:spPr/>
      <dgm:t>
        <a:bodyPr/>
        <a:lstStyle/>
        <a:p>
          <a:endParaRPr lang="en-US"/>
        </a:p>
      </dgm:t>
    </dgm:pt>
    <dgm:pt modelId="{4B53BD78-F24D-45F2-9B4D-5F6262375B83}" type="pres">
      <dgm:prSet presAssocID="{95A42B29-B171-4554-9C01-D38CC823ED48}" presName="linear" presStyleCnt="0">
        <dgm:presLayoutVars>
          <dgm:dir/>
          <dgm:animLvl val="lvl"/>
          <dgm:resizeHandles val="exact"/>
        </dgm:presLayoutVars>
      </dgm:prSet>
      <dgm:spPr/>
    </dgm:pt>
    <dgm:pt modelId="{2B84BD35-FC4D-4DE1-AE2D-CA490E37056B}" type="pres">
      <dgm:prSet presAssocID="{E407A141-6E92-425B-A879-EB84220AACDF}" presName="parentLin" presStyleCnt="0"/>
      <dgm:spPr/>
    </dgm:pt>
    <dgm:pt modelId="{C42701C2-0391-4D2D-8633-C609C7B3CA3E}" type="pres">
      <dgm:prSet presAssocID="{E407A141-6E92-425B-A879-EB84220AACDF}" presName="parentLeftMargin" presStyleLbl="node1" presStyleIdx="0" presStyleCnt="4"/>
      <dgm:spPr/>
    </dgm:pt>
    <dgm:pt modelId="{3522A1FD-8E15-47B7-8D49-3E1BB3E01473}" type="pres">
      <dgm:prSet presAssocID="{E407A141-6E92-425B-A879-EB84220AACDF}" presName="parentText" presStyleLbl="node1" presStyleIdx="0" presStyleCnt="4">
        <dgm:presLayoutVars>
          <dgm:chMax val="0"/>
          <dgm:bulletEnabled val="1"/>
        </dgm:presLayoutVars>
      </dgm:prSet>
      <dgm:spPr>
        <a:prstGeom prst="round2DiagRect">
          <a:avLst/>
        </a:prstGeom>
      </dgm:spPr>
    </dgm:pt>
    <dgm:pt modelId="{2F8A518C-62F8-4B3B-B846-36CB91A36E1F}" type="pres">
      <dgm:prSet presAssocID="{E407A141-6E92-425B-A879-EB84220AACDF}" presName="negativeSpace" presStyleCnt="0"/>
      <dgm:spPr/>
    </dgm:pt>
    <dgm:pt modelId="{25494C44-9AC1-4CEB-BD05-B3A4BD087735}" type="pres">
      <dgm:prSet presAssocID="{E407A141-6E92-425B-A879-EB84220AACDF}" presName="childText" presStyleLbl="conFgAcc1" presStyleIdx="0" presStyleCnt="4">
        <dgm:presLayoutVars>
          <dgm:bulletEnabled val="1"/>
        </dgm:presLayoutVars>
      </dgm:prSet>
      <dgm:spPr>
        <a:prstGeom prst="round2DiagRect">
          <a:avLst/>
        </a:prstGeom>
      </dgm:spPr>
    </dgm:pt>
    <dgm:pt modelId="{4FC7C822-6EC8-4152-9993-BFA63E0C42D9}" type="pres">
      <dgm:prSet presAssocID="{7F4FACFB-D7B4-4FBA-8C15-3D8A5391B34E}" presName="spaceBetweenRectangles" presStyleCnt="0"/>
      <dgm:spPr/>
    </dgm:pt>
    <dgm:pt modelId="{F32871AB-7761-4A8D-992A-96332FB958AC}" type="pres">
      <dgm:prSet presAssocID="{F735D262-D4D6-4C65-A311-663F1AF3C34B}" presName="parentLin" presStyleCnt="0"/>
      <dgm:spPr/>
    </dgm:pt>
    <dgm:pt modelId="{230C5F85-F8B6-4530-9D47-CA39E26C0E18}" type="pres">
      <dgm:prSet presAssocID="{F735D262-D4D6-4C65-A311-663F1AF3C34B}" presName="parentLeftMargin" presStyleLbl="node1" presStyleIdx="0" presStyleCnt="4"/>
      <dgm:spPr/>
    </dgm:pt>
    <dgm:pt modelId="{C0F3C9D9-9169-440A-9D91-41FB2136C9A4}" type="pres">
      <dgm:prSet presAssocID="{F735D262-D4D6-4C65-A311-663F1AF3C34B}" presName="parentText" presStyleLbl="node1" presStyleIdx="1" presStyleCnt="4">
        <dgm:presLayoutVars>
          <dgm:chMax val="0"/>
          <dgm:bulletEnabled val="1"/>
        </dgm:presLayoutVars>
      </dgm:prSet>
      <dgm:spPr>
        <a:prstGeom prst="round2DiagRect">
          <a:avLst/>
        </a:prstGeom>
      </dgm:spPr>
    </dgm:pt>
    <dgm:pt modelId="{5BD2F25B-BB46-427E-9685-67ACCE018CA1}" type="pres">
      <dgm:prSet presAssocID="{F735D262-D4D6-4C65-A311-663F1AF3C34B}" presName="negativeSpace" presStyleCnt="0"/>
      <dgm:spPr/>
    </dgm:pt>
    <dgm:pt modelId="{A578AB13-55E8-41E5-90E3-430D94F3A21B}" type="pres">
      <dgm:prSet presAssocID="{F735D262-D4D6-4C65-A311-663F1AF3C34B}" presName="childText" presStyleLbl="conFgAcc1" presStyleIdx="1" presStyleCnt="4">
        <dgm:presLayoutVars>
          <dgm:bulletEnabled val="1"/>
        </dgm:presLayoutVars>
      </dgm:prSet>
      <dgm:spPr>
        <a:prstGeom prst="round2DiagRect">
          <a:avLst/>
        </a:prstGeom>
      </dgm:spPr>
    </dgm:pt>
    <dgm:pt modelId="{F16E2B99-E2A2-4FD5-95E5-7983C4A78322}" type="pres">
      <dgm:prSet presAssocID="{11B4214C-6AD6-46B2-8F47-CB1210AB32BB}" presName="spaceBetweenRectangles" presStyleCnt="0"/>
      <dgm:spPr/>
    </dgm:pt>
    <dgm:pt modelId="{566AA989-AB26-42B9-A15A-7AE8722E6D87}" type="pres">
      <dgm:prSet presAssocID="{D3F0ED81-8194-45F2-96F0-D0AF78C4E4B4}" presName="parentLin" presStyleCnt="0"/>
      <dgm:spPr/>
    </dgm:pt>
    <dgm:pt modelId="{818986EC-67EB-490C-BC6C-DA840C7EA7BB}" type="pres">
      <dgm:prSet presAssocID="{D3F0ED81-8194-45F2-96F0-D0AF78C4E4B4}" presName="parentLeftMargin" presStyleLbl="node1" presStyleIdx="1" presStyleCnt="4"/>
      <dgm:spPr/>
    </dgm:pt>
    <dgm:pt modelId="{34E506A3-F9E5-41B8-8624-EAFAD0F81EEF}" type="pres">
      <dgm:prSet presAssocID="{D3F0ED81-8194-45F2-96F0-D0AF78C4E4B4}" presName="parentText" presStyleLbl="node1" presStyleIdx="2" presStyleCnt="4">
        <dgm:presLayoutVars>
          <dgm:chMax val="0"/>
          <dgm:bulletEnabled val="1"/>
        </dgm:presLayoutVars>
      </dgm:prSet>
      <dgm:spPr>
        <a:prstGeom prst="round2DiagRect">
          <a:avLst/>
        </a:prstGeom>
      </dgm:spPr>
    </dgm:pt>
    <dgm:pt modelId="{23BB8CDA-0C1D-4DF8-AB1A-6D0C5AF54539}" type="pres">
      <dgm:prSet presAssocID="{D3F0ED81-8194-45F2-96F0-D0AF78C4E4B4}" presName="negativeSpace" presStyleCnt="0"/>
      <dgm:spPr/>
    </dgm:pt>
    <dgm:pt modelId="{A5D76415-93E5-4771-A88C-6A0C9C31BC9F}" type="pres">
      <dgm:prSet presAssocID="{D3F0ED81-8194-45F2-96F0-D0AF78C4E4B4}" presName="childText" presStyleLbl="conFgAcc1" presStyleIdx="2" presStyleCnt="4">
        <dgm:presLayoutVars>
          <dgm:bulletEnabled val="1"/>
        </dgm:presLayoutVars>
      </dgm:prSet>
      <dgm:spPr>
        <a:prstGeom prst="round2DiagRect">
          <a:avLst/>
        </a:prstGeom>
      </dgm:spPr>
    </dgm:pt>
    <dgm:pt modelId="{8E63698B-FDB5-4F32-B079-02F1BB4246D5}" type="pres">
      <dgm:prSet presAssocID="{3C5872DD-ADC2-417F-9C6A-7DB177F6E591}" presName="spaceBetweenRectangles" presStyleCnt="0"/>
      <dgm:spPr/>
    </dgm:pt>
    <dgm:pt modelId="{A7A41BA5-A999-4654-AE34-817159741A50}" type="pres">
      <dgm:prSet presAssocID="{8097ACFF-EC23-4FD7-9CEB-C085829BDDB8}" presName="parentLin" presStyleCnt="0"/>
      <dgm:spPr/>
    </dgm:pt>
    <dgm:pt modelId="{3E0E24EC-F82F-4588-8BD0-B7D53EC39155}" type="pres">
      <dgm:prSet presAssocID="{8097ACFF-EC23-4FD7-9CEB-C085829BDDB8}" presName="parentLeftMargin" presStyleLbl="node1" presStyleIdx="2" presStyleCnt="4"/>
      <dgm:spPr/>
    </dgm:pt>
    <dgm:pt modelId="{CA26186A-8132-423A-8DDA-0EDF0019342D}" type="pres">
      <dgm:prSet presAssocID="{8097ACFF-EC23-4FD7-9CEB-C085829BDDB8}" presName="parentText" presStyleLbl="node1" presStyleIdx="3" presStyleCnt="4">
        <dgm:presLayoutVars>
          <dgm:chMax val="0"/>
          <dgm:bulletEnabled val="1"/>
        </dgm:presLayoutVars>
      </dgm:prSet>
      <dgm:spPr>
        <a:prstGeom prst="round2DiagRect">
          <a:avLst/>
        </a:prstGeom>
      </dgm:spPr>
    </dgm:pt>
    <dgm:pt modelId="{6D2A7690-E8BD-4771-BC6B-EB95BD87002B}" type="pres">
      <dgm:prSet presAssocID="{8097ACFF-EC23-4FD7-9CEB-C085829BDDB8}" presName="negativeSpace" presStyleCnt="0"/>
      <dgm:spPr/>
    </dgm:pt>
    <dgm:pt modelId="{8782BABD-7C5D-49E6-AEC1-F63EA237C282}" type="pres">
      <dgm:prSet presAssocID="{8097ACFF-EC23-4FD7-9CEB-C085829BDDB8}" presName="childText" presStyleLbl="conFgAcc1" presStyleIdx="3" presStyleCnt="4">
        <dgm:presLayoutVars>
          <dgm:bulletEnabled val="1"/>
        </dgm:presLayoutVars>
      </dgm:prSet>
      <dgm:spPr>
        <a:prstGeom prst="round2DiagRect">
          <a:avLst/>
        </a:prstGeom>
      </dgm:spPr>
    </dgm:pt>
  </dgm:ptLst>
  <dgm:cxnLst>
    <dgm:cxn modelId="{6094651E-9C54-45D5-8018-FB029A3E5262}" srcId="{95A42B29-B171-4554-9C01-D38CC823ED48}" destId="{8097ACFF-EC23-4FD7-9CEB-C085829BDDB8}" srcOrd="3" destOrd="0" parTransId="{42AD1000-43B4-4BCF-A705-14ADE6CB479D}" sibTransId="{17F407E6-2656-4150-8208-C8669A032662}"/>
    <dgm:cxn modelId="{0574AA20-7DD7-4DCA-AC6D-8D76E8469A76}" srcId="{95A42B29-B171-4554-9C01-D38CC823ED48}" destId="{F735D262-D4D6-4C65-A311-663F1AF3C34B}" srcOrd="1" destOrd="0" parTransId="{7A137AAA-DEDA-495A-A0E3-597357E58C8A}" sibTransId="{11B4214C-6AD6-46B2-8F47-CB1210AB32BB}"/>
    <dgm:cxn modelId="{A0D98525-9E17-4E48-89FE-8B23918E36DB}" type="presOf" srcId="{D3F0ED81-8194-45F2-96F0-D0AF78C4E4B4}" destId="{818986EC-67EB-490C-BC6C-DA840C7EA7BB}" srcOrd="0" destOrd="0" presId="urn:microsoft.com/office/officeart/2005/8/layout/list1"/>
    <dgm:cxn modelId="{307CC942-C557-4908-9A5E-F07174711567}" srcId="{D3F0ED81-8194-45F2-96F0-D0AF78C4E4B4}" destId="{C1CF9CA3-EFB4-441C-AB5E-77158ADF1046}" srcOrd="0" destOrd="0" parTransId="{F985D46F-AD26-4E81-80FD-4EA3841AB6D6}" sibTransId="{0C98199C-4753-43C2-9D1F-93EAEBFA37FD}"/>
    <dgm:cxn modelId="{9928D246-AF6E-4ECA-BA11-8A0EAD576206}" type="presOf" srcId="{E407A141-6E92-425B-A879-EB84220AACDF}" destId="{3522A1FD-8E15-47B7-8D49-3E1BB3E01473}" srcOrd="1" destOrd="0" presId="urn:microsoft.com/office/officeart/2005/8/layout/list1"/>
    <dgm:cxn modelId="{E9011D4C-65B3-4E6D-B337-E32EDDABAF26}" type="presOf" srcId="{95A42B29-B171-4554-9C01-D38CC823ED48}" destId="{4B53BD78-F24D-45F2-9B4D-5F6262375B83}" srcOrd="0" destOrd="0" presId="urn:microsoft.com/office/officeart/2005/8/layout/list1"/>
    <dgm:cxn modelId="{C87E6F6C-F683-4119-BDBC-450DE92CBF47}" type="presOf" srcId="{E407A141-6E92-425B-A879-EB84220AACDF}" destId="{C42701C2-0391-4D2D-8633-C609C7B3CA3E}" srcOrd="0" destOrd="0" presId="urn:microsoft.com/office/officeart/2005/8/layout/list1"/>
    <dgm:cxn modelId="{F3AA5B6E-6AC0-44B9-8B1C-8C61EF973A27}" type="presOf" srcId="{879F6090-F57C-451A-AC1B-01EAD0EC28FC}" destId="{A578AB13-55E8-41E5-90E3-430D94F3A21B}" srcOrd="0" destOrd="0" presId="urn:microsoft.com/office/officeart/2005/8/layout/list1"/>
    <dgm:cxn modelId="{69114875-5D25-4DF3-988B-745388479E5B}" type="presOf" srcId="{8097ACFF-EC23-4FD7-9CEB-C085829BDDB8}" destId="{CA26186A-8132-423A-8DDA-0EDF0019342D}" srcOrd="1" destOrd="0" presId="urn:microsoft.com/office/officeart/2005/8/layout/list1"/>
    <dgm:cxn modelId="{8C6D7F58-850E-4BD5-A374-8277C4EB46CE}" srcId="{95A42B29-B171-4554-9C01-D38CC823ED48}" destId="{E407A141-6E92-425B-A879-EB84220AACDF}" srcOrd="0" destOrd="0" parTransId="{FA884422-42C6-4B30-90AA-CBCB36F36964}" sibTransId="{7F4FACFB-D7B4-4FBA-8C15-3D8A5391B34E}"/>
    <dgm:cxn modelId="{6E0C3780-7CAB-48F1-858E-DC255674A1B8}" srcId="{E407A141-6E92-425B-A879-EB84220AACDF}" destId="{7033A38D-FD32-41E7-B4D6-B282E9A83258}" srcOrd="0" destOrd="0" parTransId="{9A077C41-8B2C-46C7-84E2-BD7BBF1DF8F5}" sibTransId="{41EB5D09-F686-4102-914E-27700BBC6BE1}"/>
    <dgm:cxn modelId="{7F786481-F95E-450D-B9C3-00BFEF21CCED}" type="presOf" srcId="{D3F0ED81-8194-45F2-96F0-D0AF78C4E4B4}" destId="{34E506A3-F9E5-41B8-8624-EAFAD0F81EEF}" srcOrd="1" destOrd="0" presId="urn:microsoft.com/office/officeart/2005/8/layout/list1"/>
    <dgm:cxn modelId="{DF26EB81-0628-43DF-8869-E0D87F3F480C}" srcId="{F735D262-D4D6-4C65-A311-663F1AF3C34B}" destId="{879F6090-F57C-451A-AC1B-01EAD0EC28FC}" srcOrd="0" destOrd="0" parTransId="{743C8732-E6CF-4C4D-882E-0EA95F880176}" sibTransId="{5F8EAE09-E2F9-4922-94EE-06FEBB12936C}"/>
    <dgm:cxn modelId="{32F93D89-40BA-4B17-8143-B945ACD7CE41}" type="presOf" srcId="{8097ACFF-EC23-4FD7-9CEB-C085829BDDB8}" destId="{3E0E24EC-F82F-4588-8BD0-B7D53EC39155}" srcOrd="0" destOrd="0" presId="urn:microsoft.com/office/officeart/2005/8/layout/list1"/>
    <dgm:cxn modelId="{55C1309B-0876-450E-8614-A5C33C4A3B97}" type="presOf" srcId="{7033A38D-FD32-41E7-B4D6-B282E9A83258}" destId="{25494C44-9AC1-4CEB-BD05-B3A4BD087735}" srcOrd="0" destOrd="0" presId="urn:microsoft.com/office/officeart/2005/8/layout/list1"/>
    <dgm:cxn modelId="{B80F70AA-2F33-407E-95F1-B955FC834CF8}" srcId="{8097ACFF-EC23-4FD7-9CEB-C085829BDDB8}" destId="{108F20FD-CFDD-4B9E-AC81-5AE62067F1A4}" srcOrd="0" destOrd="0" parTransId="{76280269-D15E-40E5-BC62-CD79E26E53D7}" sibTransId="{CA644550-71A1-4D88-B597-BB23B1F25039}"/>
    <dgm:cxn modelId="{DF2AF5C3-6BD5-4839-A365-49094D8FFBEE}" type="presOf" srcId="{C1CF9CA3-EFB4-441C-AB5E-77158ADF1046}" destId="{A5D76415-93E5-4771-A88C-6A0C9C31BC9F}" srcOrd="0" destOrd="0" presId="urn:microsoft.com/office/officeart/2005/8/layout/list1"/>
    <dgm:cxn modelId="{CC5072C6-9F18-4C80-B1A5-C87B5E14BB4B}" type="presOf" srcId="{F735D262-D4D6-4C65-A311-663F1AF3C34B}" destId="{C0F3C9D9-9169-440A-9D91-41FB2136C9A4}" srcOrd="1" destOrd="0" presId="urn:microsoft.com/office/officeart/2005/8/layout/list1"/>
    <dgm:cxn modelId="{51521BCA-D59B-4A64-96FA-04A6051F70AD}" type="presOf" srcId="{F735D262-D4D6-4C65-A311-663F1AF3C34B}" destId="{230C5F85-F8B6-4530-9D47-CA39E26C0E18}" srcOrd="0" destOrd="0" presId="urn:microsoft.com/office/officeart/2005/8/layout/list1"/>
    <dgm:cxn modelId="{686359D6-5C75-46B0-9BDC-D364C18F2395}" srcId="{95A42B29-B171-4554-9C01-D38CC823ED48}" destId="{D3F0ED81-8194-45F2-96F0-D0AF78C4E4B4}" srcOrd="2" destOrd="0" parTransId="{8001C49C-1533-4102-B0CC-7EB16B2D4F16}" sibTransId="{3C5872DD-ADC2-417F-9C6A-7DB177F6E591}"/>
    <dgm:cxn modelId="{E4A243EC-8D3F-40E1-B0E2-BBEE5333108F}" type="presOf" srcId="{108F20FD-CFDD-4B9E-AC81-5AE62067F1A4}" destId="{8782BABD-7C5D-49E6-AEC1-F63EA237C282}" srcOrd="0" destOrd="0" presId="urn:microsoft.com/office/officeart/2005/8/layout/list1"/>
    <dgm:cxn modelId="{115860E8-C82A-4004-9B9B-E14B0179C387}" type="presParOf" srcId="{4B53BD78-F24D-45F2-9B4D-5F6262375B83}" destId="{2B84BD35-FC4D-4DE1-AE2D-CA490E37056B}" srcOrd="0" destOrd="0" presId="urn:microsoft.com/office/officeart/2005/8/layout/list1"/>
    <dgm:cxn modelId="{36ED2ACD-0DA5-4A38-A2AD-1DCC6247E59E}" type="presParOf" srcId="{2B84BD35-FC4D-4DE1-AE2D-CA490E37056B}" destId="{C42701C2-0391-4D2D-8633-C609C7B3CA3E}" srcOrd="0" destOrd="0" presId="urn:microsoft.com/office/officeart/2005/8/layout/list1"/>
    <dgm:cxn modelId="{AA642359-0DB9-4894-9549-804F86570EC8}" type="presParOf" srcId="{2B84BD35-FC4D-4DE1-AE2D-CA490E37056B}" destId="{3522A1FD-8E15-47B7-8D49-3E1BB3E01473}" srcOrd="1" destOrd="0" presId="urn:microsoft.com/office/officeart/2005/8/layout/list1"/>
    <dgm:cxn modelId="{5A1EB4D5-0FDB-43DA-97CE-72D2A486DA23}" type="presParOf" srcId="{4B53BD78-F24D-45F2-9B4D-5F6262375B83}" destId="{2F8A518C-62F8-4B3B-B846-36CB91A36E1F}" srcOrd="1" destOrd="0" presId="urn:microsoft.com/office/officeart/2005/8/layout/list1"/>
    <dgm:cxn modelId="{7B176EB4-46F8-453E-9BDB-4C031446A9F6}" type="presParOf" srcId="{4B53BD78-F24D-45F2-9B4D-5F6262375B83}" destId="{25494C44-9AC1-4CEB-BD05-B3A4BD087735}" srcOrd="2" destOrd="0" presId="urn:microsoft.com/office/officeart/2005/8/layout/list1"/>
    <dgm:cxn modelId="{2B3E2DE4-38AB-4FD9-9EC8-4D0D9B580C16}" type="presParOf" srcId="{4B53BD78-F24D-45F2-9B4D-5F6262375B83}" destId="{4FC7C822-6EC8-4152-9993-BFA63E0C42D9}" srcOrd="3" destOrd="0" presId="urn:microsoft.com/office/officeart/2005/8/layout/list1"/>
    <dgm:cxn modelId="{FB563CFD-1B73-4C12-8F3F-64F7832C4E19}" type="presParOf" srcId="{4B53BD78-F24D-45F2-9B4D-5F6262375B83}" destId="{F32871AB-7761-4A8D-992A-96332FB958AC}" srcOrd="4" destOrd="0" presId="urn:microsoft.com/office/officeart/2005/8/layout/list1"/>
    <dgm:cxn modelId="{BEB10276-AEEB-4FC6-8750-D6D2A5A9CAE0}" type="presParOf" srcId="{F32871AB-7761-4A8D-992A-96332FB958AC}" destId="{230C5F85-F8B6-4530-9D47-CA39E26C0E18}" srcOrd="0" destOrd="0" presId="urn:microsoft.com/office/officeart/2005/8/layout/list1"/>
    <dgm:cxn modelId="{8554720B-2CE5-4BC6-BABF-EDE3AB9D86C5}" type="presParOf" srcId="{F32871AB-7761-4A8D-992A-96332FB958AC}" destId="{C0F3C9D9-9169-440A-9D91-41FB2136C9A4}" srcOrd="1" destOrd="0" presId="urn:microsoft.com/office/officeart/2005/8/layout/list1"/>
    <dgm:cxn modelId="{334168EF-F752-46E3-A48F-73FD6F5BC4F8}" type="presParOf" srcId="{4B53BD78-F24D-45F2-9B4D-5F6262375B83}" destId="{5BD2F25B-BB46-427E-9685-67ACCE018CA1}" srcOrd="5" destOrd="0" presId="urn:microsoft.com/office/officeart/2005/8/layout/list1"/>
    <dgm:cxn modelId="{816446B9-45FD-4C62-AFE0-F5B9542D7E40}" type="presParOf" srcId="{4B53BD78-F24D-45F2-9B4D-5F6262375B83}" destId="{A578AB13-55E8-41E5-90E3-430D94F3A21B}" srcOrd="6" destOrd="0" presId="urn:microsoft.com/office/officeart/2005/8/layout/list1"/>
    <dgm:cxn modelId="{17BA8AF6-0E79-47CB-AD23-812A03F240F0}" type="presParOf" srcId="{4B53BD78-F24D-45F2-9B4D-5F6262375B83}" destId="{F16E2B99-E2A2-4FD5-95E5-7983C4A78322}" srcOrd="7" destOrd="0" presId="urn:microsoft.com/office/officeart/2005/8/layout/list1"/>
    <dgm:cxn modelId="{977B29C3-A1CB-4129-9024-2D0E4310794A}" type="presParOf" srcId="{4B53BD78-F24D-45F2-9B4D-5F6262375B83}" destId="{566AA989-AB26-42B9-A15A-7AE8722E6D87}" srcOrd="8" destOrd="0" presId="urn:microsoft.com/office/officeart/2005/8/layout/list1"/>
    <dgm:cxn modelId="{92B90686-814E-4E3C-A67A-62B837279314}" type="presParOf" srcId="{566AA989-AB26-42B9-A15A-7AE8722E6D87}" destId="{818986EC-67EB-490C-BC6C-DA840C7EA7BB}" srcOrd="0" destOrd="0" presId="urn:microsoft.com/office/officeart/2005/8/layout/list1"/>
    <dgm:cxn modelId="{B1F25257-5DA4-46F1-8011-9F981993E8DD}" type="presParOf" srcId="{566AA989-AB26-42B9-A15A-7AE8722E6D87}" destId="{34E506A3-F9E5-41B8-8624-EAFAD0F81EEF}" srcOrd="1" destOrd="0" presId="urn:microsoft.com/office/officeart/2005/8/layout/list1"/>
    <dgm:cxn modelId="{1177FD4B-1811-445B-84A1-B095B45F565D}" type="presParOf" srcId="{4B53BD78-F24D-45F2-9B4D-5F6262375B83}" destId="{23BB8CDA-0C1D-4DF8-AB1A-6D0C5AF54539}" srcOrd="9" destOrd="0" presId="urn:microsoft.com/office/officeart/2005/8/layout/list1"/>
    <dgm:cxn modelId="{63212E7F-3533-4794-9C10-995A7B93066B}" type="presParOf" srcId="{4B53BD78-F24D-45F2-9B4D-5F6262375B83}" destId="{A5D76415-93E5-4771-A88C-6A0C9C31BC9F}" srcOrd="10" destOrd="0" presId="urn:microsoft.com/office/officeart/2005/8/layout/list1"/>
    <dgm:cxn modelId="{DE27A91B-B3FF-4A56-B7E9-F4DB0FB2700F}" type="presParOf" srcId="{4B53BD78-F24D-45F2-9B4D-5F6262375B83}" destId="{8E63698B-FDB5-4F32-B079-02F1BB4246D5}" srcOrd="11" destOrd="0" presId="urn:microsoft.com/office/officeart/2005/8/layout/list1"/>
    <dgm:cxn modelId="{527AD84F-C1EA-47EE-8CF8-CAABEE492944}" type="presParOf" srcId="{4B53BD78-F24D-45F2-9B4D-5F6262375B83}" destId="{A7A41BA5-A999-4654-AE34-817159741A50}" srcOrd="12" destOrd="0" presId="urn:microsoft.com/office/officeart/2005/8/layout/list1"/>
    <dgm:cxn modelId="{086D1F1C-E4F2-45FE-8528-5EA58838FFA1}" type="presParOf" srcId="{A7A41BA5-A999-4654-AE34-817159741A50}" destId="{3E0E24EC-F82F-4588-8BD0-B7D53EC39155}" srcOrd="0" destOrd="0" presId="urn:microsoft.com/office/officeart/2005/8/layout/list1"/>
    <dgm:cxn modelId="{3785D492-B678-47DF-932C-0EA54B88999E}" type="presParOf" srcId="{A7A41BA5-A999-4654-AE34-817159741A50}" destId="{CA26186A-8132-423A-8DDA-0EDF0019342D}" srcOrd="1" destOrd="0" presId="urn:microsoft.com/office/officeart/2005/8/layout/list1"/>
    <dgm:cxn modelId="{C5D9CAD1-2C30-4B85-9DCA-F4FB4DBF88A8}" type="presParOf" srcId="{4B53BD78-F24D-45F2-9B4D-5F6262375B83}" destId="{6D2A7690-E8BD-4771-BC6B-EB95BD87002B}" srcOrd="13" destOrd="0" presId="urn:microsoft.com/office/officeart/2005/8/layout/list1"/>
    <dgm:cxn modelId="{5830D860-9652-4E8D-8D9E-8AF1169C0AA3}" type="presParOf" srcId="{4B53BD78-F24D-45F2-9B4D-5F6262375B83}" destId="{8782BABD-7C5D-49E6-AEC1-F63EA237C28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A42B29-B171-4554-9C01-D38CC823ED4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735D262-D4D6-4C65-A311-663F1AF3C34B}">
      <dgm:prSet phldrT="[Text]"/>
      <dgm:spPr>
        <a:solidFill>
          <a:srgbClr val="660066"/>
        </a:solidFill>
        <a:ln>
          <a:solidFill>
            <a:schemeClr val="tx1"/>
          </a:solidFill>
        </a:ln>
      </dgm:spPr>
      <dgm:t>
        <a:bodyPr/>
        <a:lstStyle/>
        <a:p>
          <a:r>
            <a:rPr lang="en-US" dirty="0">
              <a:latin typeface="Verdana" panose="020B0604030504040204" pitchFamily="34" charset="0"/>
              <a:ea typeface="Verdana" panose="020B0604030504040204" pitchFamily="34" charset="0"/>
            </a:rPr>
            <a:t>Storage Limitation</a:t>
          </a:r>
        </a:p>
      </dgm:t>
    </dgm:pt>
    <dgm:pt modelId="{7A137AAA-DEDA-495A-A0E3-597357E58C8A}" type="parTrans" cxnId="{0574AA20-7DD7-4DCA-AC6D-8D76E8469A76}">
      <dgm:prSet/>
      <dgm:spPr/>
      <dgm:t>
        <a:bodyPr/>
        <a:lstStyle/>
        <a:p>
          <a:endParaRPr lang="en-US"/>
        </a:p>
      </dgm:t>
    </dgm:pt>
    <dgm:pt modelId="{11B4214C-6AD6-46B2-8F47-CB1210AB32BB}" type="sibTrans" cxnId="{0574AA20-7DD7-4DCA-AC6D-8D76E8469A76}">
      <dgm:prSet/>
      <dgm:spPr/>
      <dgm:t>
        <a:bodyPr/>
        <a:lstStyle/>
        <a:p>
          <a:endParaRPr lang="en-US"/>
        </a:p>
      </dgm:t>
    </dgm:pt>
    <dgm:pt modelId="{D3F0ED81-8194-45F2-96F0-D0AF78C4E4B4}">
      <dgm:prSet phldrT="[Text]"/>
      <dgm:spPr>
        <a:solidFill>
          <a:srgbClr val="660066"/>
        </a:solidFill>
        <a:ln>
          <a:solidFill>
            <a:schemeClr val="tx1"/>
          </a:solidFill>
        </a:ln>
      </dgm:spPr>
      <dgm:t>
        <a:bodyPr/>
        <a:lstStyle/>
        <a:p>
          <a:r>
            <a:rPr lang="en-US" dirty="0">
              <a:latin typeface="Verdana" panose="020B0604030504040204" pitchFamily="34" charset="0"/>
              <a:ea typeface="Verdana" panose="020B0604030504040204" pitchFamily="34" charset="0"/>
            </a:rPr>
            <a:t>Integrity and Confidentiality</a:t>
          </a:r>
        </a:p>
      </dgm:t>
    </dgm:pt>
    <dgm:pt modelId="{8001C49C-1533-4102-B0CC-7EB16B2D4F16}" type="parTrans" cxnId="{686359D6-5C75-46B0-9BDC-D364C18F2395}">
      <dgm:prSet/>
      <dgm:spPr/>
      <dgm:t>
        <a:bodyPr/>
        <a:lstStyle/>
        <a:p>
          <a:endParaRPr lang="en-US"/>
        </a:p>
      </dgm:t>
    </dgm:pt>
    <dgm:pt modelId="{3C5872DD-ADC2-417F-9C6A-7DB177F6E591}" type="sibTrans" cxnId="{686359D6-5C75-46B0-9BDC-D364C18F2395}">
      <dgm:prSet/>
      <dgm:spPr/>
      <dgm:t>
        <a:bodyPr/>
        <a:lstStyle/>
        <a:p>
          <a:endParaRPr lang="en-US"/>
        </a:p>
      </dgm:t>
    </dgm:pt>
    <dgm:pt modelId="{8097ACFF-EC23-4FD7-9CEB-C085829BDDB8}">
      <dgm:prSet phldrT="[Text]"/>
      <dgm:spPr>
        <a:solidFill>
          <a:srgbClr val="660066"/>
        </a:solidFill>
        <a:ln>
          <a:solidFill>
            <a:schemeClr val="tx1"/>
          </a:solidFill>
        </a:ln>
      </dgm:spPr>
      <dgm:t>
        <a:bodyPr/>
        <a:lstStyle/>
        <a:p>
          <a:r>
            <a:rPr lang="en-US" dirty="0">
              <a:latin typeface="Verdana" panose="020B0604030504040204" pitchFamily="34" charset="0"/>
              <a:ea typeface="Verdana" panose="020B0604030504040204" pitchFamily="34" charset="0"/>
            </a:rPr>
            <a:t>Accountability</a:t>
          </a:r>
        </a:p>
      </dgm:t>
    </dgm:pt>
    <dgm:pt modelId="{42AD1000-43B4-4BCF-A705-14ADE6CB479D}" type="parTrans" cxnId="{6094651E-9C54-45D5-8018-FB029A3E5262}">
      <dgm:prSet/>
      <dgm:spPr/>
      <dgm:t>
        <a:bodyPr/>
        <a:lstStyle/>
        <a:p>
          <a:endParaRPr lang="en-US"/>
        </a:p>
      </dgm:t>
    </dgm:pt>
    <dgm:pt modelId="{17F407E6-2656-4150-8208-C8669A032662}" type="sibTrans" cxnId="{6094651E-9C54-45D5-8018-FB029A3E5262}">
      <dgm:prSet/>
      <dgm:spPr/>
      <dgm:t>
        <a:bodyPr/>
        <a:lstStyle/>
        <a:p>
          <a:endParaRPr lang="en-US"/>
        </a:p>
      </dgm:t>
    </dgm:pt>
    <dgm:pt modelId="{879F6090-F57C-451A-AC1B-01EAD0EC28FC}">
      <dgm:prSet phldrT="[Text]"/>
      <dgm:spPr>
        <a:ln>
          <a:solidFill>
            <a:srgbClr val="660066"/>
          </a:solidFill>
        </a:ln>
      </dgm:spPr>
      <dgm:t>
        <a:bodyPr/>
        <a:lstStyle/>
        <a:p>
          <a:r>
            <a:rPr lang="en-US" dirty="0">
              <a:latin typeface="Verdana" panose="020B0604030504040204" pitchFamily="34" charset="0"/>
              <a:ea typeface="Verdana" panose="020B0604030504040204" pitchFamily="34" charset="0"/>
            </a:rPr>
            <a:t>Researchers may not hold personal data for any longer than is necessary.  I recommend research data intended for publication is held for 10 years in case it is needed for meta-study of for questions of transparency, reliability and/or validity.</a:t>
          </a:r>
        </a:p>
      </dgm:t>
    </dgm:pt>
    <dgm:pt modelId="{743C8732-E6CF-4C4D-882E-0EA95F880176}" type="parTrans" cxnId="{DF26EB81-0628-43DF-8869-E0D87F3F480C}">
      <dgm:prSet/>
      <dgm:spPr/>
      <dgm:t>
        <a:bodyPr/>
        <a:lstStyle/>
        <a:p>
          <a:endParaRPr lang="en-US"/>
        </a:p>
      </dgm:t>
    </dgm:pt>
    <dgm:pt modelId="{5F8EAE09-E2F9-4922-94EE-06FEBB12936C}" type="sibTrans" cxnId="{DF26EB81-0628-43DF-8869-E0D87F3F480C}">
      <dgm:prSet/>
      <dgm:spPr/>
      <dgm:t>
        <a:bodyPr/>
        <a:lstStyle/>
        <a:p>
          <a:endParaRPr lang="en-US"/>
        </a:p>
      </dgm:t>
    </dgm:pt>
    <dgm:pt modelId="{C1CF9CA3-EFB4-441C-AB5E-77158ADF1046}">
      <dgm:prSet phldrT="[Text]"/>
      <dgm:spPr>
        <a:ln>
          <a:solidFill>
            <a:srgbClr val="660066"/>
          </a:solidFill>
        </a:ln>
      </dgm:spPr>
      <dgm:t>
        <a:bodyPr/>
        <a:lstStyle/>
        <a:p>
          <a:r>
            <a:rPr lang="en-US" dirty="0">
              <a:latin typeface="Verdana" panose="020B0604030504040204" pitchFamily="34" charset="0"/>
              <a:ea typeface="Verdana" panose="020B0604030504040204" pitchFamily="34" charset="0"/>
            </a:rPr>
            <a:t>You must keep data appropriately secure so it is not lost or stolen.</a:t>
          </a:r>
        </a:p>
      </dgm:t>
    </dgm:pt>
    <dgm:pt modelId="{F985D46F-AD26-4E81-80FD-4EA3841AB6D6}" type="parTrans" cxnId="{307CC942-C557-4908-9A5E-F07174711567}">
      <dgm:prSet/>
      <dgm:spPr/>
      <dgm:t>
        <a:bodyPr/>
        <a:lstStyle/>
        <a:p>
          <a:endParaRPr lang="en-US"/>
        </a:p>
      </dgm:t>
    </dgm:pt>
    <dgm:pt modelId="{0C98199C-4753-43C2-9D1F-93EAEBFA37FD}" type="sibTrans" cxnId="{307CC942-C557-4908-9A5E-F07174711567}">
      <dgm:prSet/>
      <dgm:spPr/>
      <dgm:t>
        <a:bodyPr/>
        <a:lstStyle/>
        <a:p>
          <a:endParaRPr lang="en-US"/>
        </a:p>
      </dgm:t>
    </dgm:pt>
    <dgm:pt modelId="{108F20FD-CFDD-4B9E-AC81-5AE62067F1A4}">
      <dgm:prSet phldrT="[Text]"/>
      <dgm:spPr>
        <a:ln>
          <a:solidFill>
            <a:srgbClr val="660066"/>
          </a:solidFill>
        </a:ln>
      </dgm:spPr>
      <dgm:t>
        <a:bodyPr/>
        <a:lstStyle/>
        <a:p>
          <a:r>
            <a:rPr lang="en-US" dirty="0">
              <a:latin typeface="Verdana" panose="020B0604030504040204" pitchFamily="34" charset="0"/>
              <a:ea typeface="Verdana" panose="020B0604030504040204" pitchFamily="34" charset="0"/>
            </a:rPr>
            <a:t>You must be responsible for the data you keep and its secure storage and compliance with the Data Protection Act 2018/GDPR.</a:t>
          </a:r>
        </a:p>
      </dgm:t>
    </dgm:pt>
    <dgm:pt modelId="{76280269-D15E-40E5-BC62-CD79E26E53D7}" type="parTrans" cxnId="{B80F70AA-2F33-407E-95F1-B955FC834CF8}">
      <dgm:prSet/>
      <dgm:spPr/>
      <dgm:t>
        <a:bodyPr/>
        <a:lstStyle/>
        <a:p>
          <a:endParaRPr lang="en-US"/>
        </a:p>
      </dgm:t>
    </dgm:pt>
    <dgm:pt modelId="{CA644550-71A1-4D88-B597-BB23B1F25039}" type="sibTrans" cxnId="{B80F70AA-2F33-407E-95F1-B955FC834CF8}">
      <dgm:prSet/>
      <dgm:spPr/>
      <dgm:t>
        <a:bodyPr/>
        <a:lstStyle/>
        <a:p>
          <a:endParaRPr lang="en-US"/>
        </a:p>
      </dgm:t>
    </dgm:pt>
    <dgm:pt modelId="{DE0C636B-B3B1-42EE-8490-6D7CCEA94CA8}">
      <dgm:prSet phldrT="[Text]"/>
      <dgm:spPr>
        <a:ln>
          <a:solidFill>
            <a:srgbClr val="660066"/>
          </a:solidFill>
        </a:ln>
      </dgm:spPr>
      <dgm:t>
        <a:bodyPr/>
        <a:lstStyle/>
        <a:p>
          <a:r>
            <a:rPr lang="en-US" dirty="0">
              <a:latin typeface="Verdana" panose="020B0604030504040204" pitchFamily="34" charset="0"/>
              <a:ea typeface="Verdana" panose="020B0604030504040204" pitchFamily="34" charset="0"/>
            </a:rPr>
            <a:t>Student project data should be destroyed when your grade has been confirmed by the moderation process, or when you graduate university</a:t>
          </a:r>
        </a:p>
      </dgm:t>
    </dgm:pt>
    <dgm:pt modelId="{B4516B5B-5323-46EF-92E7-4F459E2BCB31}" type="parTrans" cxnId="{F76E9159-AC3F-4B8E-9134-5B4969ADAC8A}">
      <dgm:prSet/>
      <dgm:spPr/>
      <dgm:t>
        <a:bodyPr/>
        <a:lstStyle/>
        <a:p>
          <a:endParaRPr lang="en-US"/>
        </a:p>
      </dgm:t>
    </dgm:pt>
    <dgm:pt modelId="{6EBC7C9E-D8E8-4676-925C-2DD6CD7EE2B4}" type="sibTrans" cxnId="{F76E9159-AC3F-4B8E-9134-5B4969ADAC8A}">
      <dgm:prSet/>
      <dgm:spPr/>
      <dgm:t>
        <a:bodyPr/>
        <a:lstStyle/>
        <a:p>
          <a:endParaRPr lang="en-US"/>
        </a:p>
      </dgm:t>
    </dgm:pt>
    <dgm:pt modelId="{C1416E75-818D-4AE4-A313-2A3781483C1C}">
      <dgm:prSet phldrT="[Text]"/>
      <dgm:spPr>
        <a:ln>
          <a:solidFill>
            <a:srgbClr val="660066"/>
          </a:solidFill>
        </a:ln>
      </dgm:spPr>
      <dgm:t>
        <a:bodyPr/>
        <a:lstStyle/>
        <a:p>
          <a:r>
            <a:rPr lang="en-US" dirty="0">
              <a:latin typeface="Verdana" panose="020B0604030504040204" pitchFamily="34" charset="0"/>
              <a:ea typeface="Verdana" panose="020B0604030504040204" pitchFamily="34" charset="0"/>
            </a:rPr>
            <a:t>We recommend a double-lock mechanism.  Keep data in your Richmond Drive (one password) and put it in a password-protected folder (second password).</a:t>
          </a:r>
        </a:p>
      </dgm:t>
    </dgm:pt>
    <dgm:pt modelId="{726234DF-8F91-455E-B30E-D75B078704A9}" type="parTrans" cxnId="{5FBC503F-B008-4170-9A67-69FD270940F5}">
      <dgm:prSet/>
      <dgm:spPr/>
      <dgm:t>
        <a:bodyPr/>
        <a:lstStyle/>
        <a:p>
          <a:endParaRPr lang="en-US"/>
        </a:p>
      </dgm:t>
    </dgm:pt>
    <dgm:pt modelId="{25ABCA9D-DA49-437D-9F23-CC6533C3B5CE}" type="sibTrans" cxnId="{5FBC503F-B008-4170-9A67-69FD270940F5}">
      <dgm:prSet/>
      <dgm:spPr/>
      <dgm:t>
        <a:bodyPr/>
        <a:lstStyle/>
        <a:p>
          <a:endParaRPr lang="en-US"/>
        </a:p>
      </dgm:t>
    </dgm:pt>
    <dgm:pt modelId="{4B53BD78-F24D-45F2-9B4D-5F6262375B83}" type="pres">
      <dgm:prSet presAssocID="{95A42B29-B171-4554-9C01-D38CC823ED48}" presName="linear" presStyleCnt="0">
        <dgm:presLayoutVars>
          <dgm:dir/>
          <dgm:animLvl val="lvl"/>
          <dgm:resizeHandles val="exact"/>
        </dgm:presLayoutVars>
      </dgm:prSet>
      <dgm:spPr/>
    </dgm:pt>
    <dgm:pt modelId="{F32871AB-7761-4A8D-992A-96332FB958AC}" type="pres">
      <dgm:prSet presAssocID="{F735D262-D4D6-4C65-A311-663F1AF3C34B}" presName="parentLin" presStyleCnt="0"/>
      <dgm:spPr/>
    </dgm:pt>
    <dgm:pt modelId="{230C5F85-F8B6-4530-9D47-CA39E26C0E18}" type="pres">
      <dgm:prSet presAssocID="{F735D262-D4D6-4C65-A311-663F1AF3C34B}" presName="parentLeftMargin" presStyleLbl="node1" presStyleIdx="0" presStyleCnt="3"/>
      <dgm:spPr/>
    </dgm:pt>
    <dgm:pt modelId="{C0F3C9D9-9169-440A-9D91-41FB2136C9A4}" type="pres">
      <dgm:prSet presAssocID="{F735D262-D4D6-4C65-A311-663F1AF3C34B}" presName="parentText" presStyleLbl="node1" presStyleIdx="0" presStyleCnt="3">
        <dgm:presLayoutVars>
          <dgm:chMax val="0"/>
          <dgm:bulletEnabled val="1"/>
        </dgm:presLayoutVars>
      </dgm:prSet>
      <dgm:spPr>
        <a:prstGeom prst="round2DiagRect">
          <a:avLst/>
        </a:prstGeom>
      </dgm:spPr>
    </dgm:pt>
    <dgm:pt modelId="{5BD2F25B-BB46-427E-9685-67ACCE018CA1}" type="pres">
      <dgm:prSet presAssocID="{F735D262-D4D6-4C65-A311-663F1AF3C34B}" presName="negativeSpace" presStyleCnt="0"/>
      <dgm:spPr/>
    </dgm:pt>
    <dgm:pt modelId="{A578AB13-55E8-41E5-90E3-430D94F3A21B}" type="pres">
      <dgm:prSet presAssocID="{F735D262-D4D6-4C65-A311-663F1AF3C34B}" presName="childText" presStyleLbl="conFgAcc1" presStyleIdx="0" presStyleCnt="3">
        <dgm:presLayoutVars>
          <dgm:bulletEnabled val="1"/>
        </dgm:presLayoutVars>
      </dgm:prSet>
      <dgm:spPr>
        <a:prstGeom prst="round2DiagRect">
          <a:avLst/>
        </a:prstGeom>
      </dgm:spPr>
    </dgm:pt>
    <dgm:pt modelId="{F16E2B99-E2A2-4FD5-95E5-7983C4A78322}" type="pres">
      <dgm:prSet presAssocID="{11B4214C-6AD6-46B2-8F47-CB1210AB32BB}" presName="spaceBetweenRectangles" presStyleCnt="0"/>
      <dgm:spPr/>
    </dgm:pt>
    <dgm:pt modelId="{566AA989-AB26-42B9-A15A-7AE8722E6D87}" type="pres">
      <dgm:prSet presAssocID="{D3F0ED81-8194-45F2-96F0-D0AF78C4E4B4}" presName="parentLin" presStyleCnt="0"/>
      <dgm:spPr/>
    </dgm:pt>
    <dgm:pt modelId="{818986EC-67EB-490C-BC6C-DA840C7EA7BB}" type="pres">
      <dgm:prSet presAssocID="{D3F0ED81-8194-45F2-96F0-D0AF78C4E4B4}" presName="parentLeftMargin" presStyleLbl="node1" presStyleIdx="0" presStyleCnt="3"/>
      <dgm:spPr/>
    </dgm:pt>
    <dgm:pt modelId="{34E506A3-F9E5-41B8-8624-EAFAD0F81EEF}" type="pres">
      <dgm:prSet presAssocID="{D3F0ED81-8194-45F2-96F0-D0AF78C4E4B4}" presName="parentText" presStyleLbl="node1" presStyleIdx="1" presStyleCnt="3">
        <dgm:presLayoutVars>
          <dgm:chMax val="0"/>
          <dgm:bulletEnabled val="1"/>
        </dgm:presLayoutVars>
      </dgm:prSet>
      <dgm:spPr>
        <a:prstGeom prst="round2DiagRect">
          <a:avLst/>
        </a:prstGeom>
      </dgm:spPr>
    </dgm:pt>
    <dgm:pt modelId="{23BB8CDA-0C1D-4DF8-AB1A-6D0C5AF54539}" type="pres">
      <dgm:prSet presAssocID="{D3F0ED81-8194-45F2-96F0-D0AF78C4E4B4}" presName="negativeSpace" presStyleCnt="0"/>
      <dgm:spPr/>
    </dgm:pt>
    <dgm:pt modelId="{A5D76415-93E5-4771-A88C-6A0C9C31BC9F}" type="pres">
      <dgm:prSet presAssocID="{D3F0ED81-8194-45F2-96F0-D0AF78C4E4B4}" presName="childText" presStyleLbl="conFgAcc1" presStyleIdx="1" presStyleCnt="3">
        <dgm:presLayoutVars>
          <dgm:bulletEnabled val="1"/>
        </dgm:presLayoutVars>
      </dgm:prSet>
      <dgm:spPr>
        <a:prstGeom prst="round2DiagRect">
          <a:avLst/>
        </a:prstGeom>
      </dgm:spPr>
    </dgm:pt>
    <dgm:pt modelId="{8E63698B-FDB5-4F32-B079-02F1BB4246D5}" type="pres">
      <dgm:prSet presAssocID="{3C5872DD-ADC2-417F-9C6A-7DB177F6E591}" presName="spaceBetweenRectangles" presStyleCnt="0"/>
      <dgm:spPr/>
    </dgm:pt>
    <dgm:pt modelId="{A7A41BA5-A999-4654-AE34-817159741A50}" type="pres">
      <dgm:prSet presAssocID="{8097ACFF-EC23-4FD7-9CEB-C085829BDDB8}" presName="parentLin" presStyleCnt="0"/>
      <dgm:spPr/>
    </dgm:pt>
    <dgm:pt modelId="{3E0E24EC-F82F-4588-8BD0-B7D53EC39155}" type="pres">
      <dgm:prSet presAssocID="{8097ACFF-EC23-4FD7-9CEB-C085829BDDB8}" presName="parentLeftMargin" presStyleLbl="node1" presStyleIdx="1" presStyleCnt="3"/>
      <dgm:spPr/>
    </dgm:pt>
    <dgm:pt modelId="{CA26186A-8132-423A-8DDA-0EDF0019342D}" type="pres">
      <dgm:prSet presAssocID="{8097ACFF-EC23-4FD7-9CEB-C085829BDDB8}" presName="parentText" presStyleLbl="node1" presStyleIdx="2" presStyleCnt="3">
        <dgm:presLayoutVars>
          <dgm:chMax val="0"/>
          <dgm:bulletEnabled val="1"/>
        </dgm:presLayoutVars>
      </dgm:prSet>
      <dgm:spPr>
        <a:prstGeom prst="round2DiagRect">
          <a:avLst/>
        </a:prstGeom>
      </dgm:spPr>
    </dgm:pt>
    <dgm:pt modelId="{6D2A7690-E8BD-4771-BC6B-EB95BD87002B}" type="pres">
      <dgm:prSet presAssocID="{8097ACFF-EC23-4FD7-9CEB-C085829BDDB8}" presName="negativeSpace" presStyleCnt="0"/>
      <dgm:spPr/>
    </dgm:pt>
    <dgm:pt modelId="{8782BABD-7C5D-49E6-AEC1-F63EA237C282}" type="pres">
      <dgm:prSet presAssocID="{8097ACFF-EC23-4FD7-9CEB-C085829BDDB8}" presName="childText" presStyleLbl="conFgAcc1" presStyleIdx="2" presStyleCnt="3">
        <dgm:presLayoutVars>
          <dgm:bulletEnabled val="1"/>
        </dgm:presLayoutVars>
      </dgm:prSet>
      <dgm:spPr>
        <a:prstGeom prst="round2DiagRect">
          <a:avLst/>
        </a:prstGeom>
      </dgm:spPr>
    </dgm:pt>
  </dgm:ptLst>
  <dgm:cxnLst>
    <dgm:cxn modelId="{6094651E-9C54-45D5-8018-FB029A3E5262}" srcId="{95A42B29-B171-4554-9C01-D38CC823ED48}" destId="{8097ACFF-EC23-4FD7-9CEB-C085829BDDB8}" srcOrd="2" destOrd="0" parTransId="{42AD1000-43B4-4BCF-A705-14ADE6CB479D}" sibTransId="{17F407E6-2656-4150-8208-C8669A032662}"/>
    <dgm:cxn modelId="{0574AA20-7DD7-4DCA-AC6D-8D76E8469A76}" srcId="{95A42B29-B171-4554-9C01-D38CC823ED48}" destId="{F735D262-D4D6-4C65-A311-663F1AF3C34B}" srcOrd="0" destOrd="0" parTransId="{7A137AAA-DEDA-495A-A0E3-597357E58C8A}" sibTransId="{11B4214C-6AD6-46B2-8F47-CB1210AB32BB}"/>
    <dgm:cxn modelId="{A0D98525-9E17-4E48-89FE-8B23918E36DB}" type="presOf" srcId="{D3F0ED81-8194-45F2-96F0-D0AF78C4E4B4}" destId="{818986EC-67EB-490C-BC6C-DA840C7EA7BB}" srcOrd="0" destOrd="0" presId="urn:microsoft.com/office/officeart/2005/8/layout/list1"/>
    <dgm:cxn modelId="{5FBC503F-B008-4170-9A67-69FD270940F5}" srcId="{D3F0ED81-8194-45F2-96F0-D0AF78C4E4B4}" destId="{C1416E75-818D-4AE4-A313-2A3781483C1C}" srcOrd="1" destOrd="0" parTransId="{726234DF-8F91-455E-B30E-D75B078704A9}" sibTransId="{25ABCA9D-DA49-437D-9F23-CC6533C3B5CE}"/>
    <dgm:cxn modelId="{307CC942-C557-4908-9A5E-F07174711567}" srcId="{D3F0ED81-8194-45F2-96F0-D0AF78C4E4B4}" destId="{C1CF9CA3-EFB4-441C-AB5E-77158ADF1046}" srcOrd="0" destOrd="0" parTransId="{F985D46F-AD26-4E81-80FD-4EA3841AB6D6}" sibTransId="{0C98199C-4753-43C2-9D1F-93EAEBFA37FD}"/>
    <dgm:cxn modelId="{E9011D4C-65B3-4E6D-B337-E32EDDABAF26}" type="presOf" srcId="{95A42B29-B171-4554-9C01-D38CC823ED48}" destId="{4B53BD78-F24D-45F2-9B4D-5F6262375B83}" srcOrd="0" destOrd="0" presId="urn:microsoft.com/office/officeart/2005/8/layout/list1"/>
    <dgm:cxn modelId="{389DCA4C-85DD-4024-B17C-3A4291223043}" type="presOf" srcId="{C1416E75-818D-4AE4-A313-2A3781483C1C}" destId="{A5D76415-93E5-4771-A88C-6A0C9C31BC9F}" srcOrd="0" destOrd="1" presId="urn:microsoft.com/office/officeart/2005/8/layout/list1"/>
    <dgm:cxn modelId="{F3AA5B6E-6AC0-44B9-8B1C-8C61EF973A27}" type="presOf" srcId="{879F6090-F57C-451A-AC1B-01EAD0EC28FC}" destId="{A578AB13-55E8-41E5-90E3-430D94F3A21B}" srcOrd="0" destOrd="0" presId="urn:microsoft.com/office/officeart/2005/8/layout/list1"/>
    <dgm:cxn modelId="{69114875-5D25-4DF3-988B-745388479E5B}" type="presOf" srcId="{8097ACFF-EC23-4FD7-9CEB-C085829BDDB8}" destId="{CA26186A-8132-423A-8DDA-0EDF0019342D}" srcOrd="1" destOrd="0" presId="urn:microsoft.com/office/officeart/2005/8/layout/list1"/>
    <dgm:cxn modelId="{F76E9159-AC3F-4B8E-9134-5B4969ADAC8A}" srcId="{F735D262-D4D6-4C65-A311-663F1AF3C34B}" destId="{DE0C636B-B3B1-42EE-8490-6D7CCEA94CA8}" srcOrd="1" destOrd="0" parTransId="{B4516B5B-5323-46EF-92E7-4F459E2BCB31}" sibTransId="{6EBC7C9E-D8E8-4676-925C-2DD6CD7EE2B4}"/>
    <dgm:cxn modelId="{7F786481-F95E-450D-B9C3-00BFEF21CCED}" type="presOf" srcId="{D3F0ED81-8194-45F2-96F0-D0AF78C4E4B4}" destId="{34E506A3-F9E5-41B8-8624-EAFAD0F81EEF}" srcOrd="1" destOrd="0" presId="urn:microsoft.com/office/officeart/2005/8/layout/list1"/>
    <dgm:cxn modelId="{DF26EB81-0628-43DF-8869-E0D87F3F480C}" srcId="{F735D262-D4D6-4C65-A311-663F1AF3C34B}" destId="{879F6090-F57C-451A-AC1B-01EAD0EC28FC}" srcOrd="0" destOrd="0" parTransId="{743C8732-E6CF-4C4D-882E-0EA95F880176}" sibTransId="{5F8EAE09-E2F9-4922-94EE-06FEBB12936C}"/>
    <dgm:cxn modelId="{32F93D89-40BA-4B17-8143-B945ACD7CE41}" type="presOf" srcId="{8097ACFF-EC23-4FD7-9CEB-C085829BDDB8}" destId="{3E0E24EC-F82F-4588-8BD0-B7D53EC39155}" srcOrd="0" destOrd="0" presId="urn:microsoft.com/office/officeart/2005/8/layout/list1"/>
    <dgm:cxn modelId="{55A424A2-DEB7-49E8-99F1-C367FB66BF71}" type="presOf" srcId="{DE0C636B-B3B1-42EE-8490-6D7CCEA94CA8}" destId="{A578AB13-55E8-41E5-90E3-430D94F3A21B}" srcOrd="0" destOrd="1" presId="urn:microsoft.com/office/officeart/2005/8/layout/list1"/>
    <dgm:cxn modelId="{B80F70AA-2F33-407E-95F1-B955FC834CF8}" srcId="{8097ACFF-EC23-4FD7-9CEB-C085829BDDB8}" destId="{108F20FD-CFDD-4B9E-AC81-5AE62067F1A4}" srcOrd="0" destOrd="0" parTransId="{76280269-D15E-40E5-BC62-CD79E26E53D7}" sibTransId="{CA644550-71A1-4D88-B597-BB23B1F25039}"/>
    <dgm:cxn modelId="{DF2AF5C3-6BD5-4839-A365-49094D8FFBEE}" type="presOf" srcId="{C1CF9CA3-EFB4-441C-AB5E-77158ADF1046}" destId="{A5D76415-93E5-4771-A88C-6A0C9C31BC9F}" srcOrd="0" destOrd="0" presId="urn:microsoft.com/office/officeart/2005/8/layout/list1"/>
    <dgm:cxn modelId="{CC5072C6-9F18-4C80-B1A5-C87B5E14BB4B}" type="presOf" srcId="{F735D262-D4D6-4C65-A311-663F1AF3C34B}" destId="{C0F3C9D9-9169-440A-9D91-41FB2136C9A4}" srcOrd="1" destOrd="0" presId="urn:microsoft.com/office/officeart/2005/8/layout/list1"/>
    <dgm:cxn modelId="{51521BCA-D59B-4A64-96FA-04A6051F70AD}" type="presOf" srcId="{F735D262-D4D6-4C65-A311-663F1AF3C34B}" destId="{230C5F85-F8B6-4530-9D47-CA39E26C0E18}" srcOrd="0" destOrd="0" presId="urn:microsoft.com/office/officeart/2005/8/layout/list1"/>
    <dgm:cxn modelId="{686359D6-5C75-46B0-9BDC-D364C18F2395}" srcId="{95A42B29-B171-4554-9C01-D38CC823ED48}" destId="{D3F0ED81-8194-45F2-96F0-D0AF78C4E4B4}" srcOrd="1" destOrd="0" parTransId="{8001C49C-1533-4102-B0CC-7EB16B2D4F16}" sibTransId="{3C5872DD-ADC2-417F-9C6A-7DB177F6E591}"/>
    <dgm:cxn modelId="{E4A243EC-8D3F-40E1-B0E2-BBEE5333108F}" type="presOf" srcId="{108F20FD-CFDD-4B9E-AC81-5AE62067F1A4}" destId="{8782BABD-7C5D-49E6-AEC1-F63EA237C282}" srcOrd="0" destOrd="0" presId="urn:microsoft.com/office/officeart/2005/8/layout/list1"/>
    <dgm:cxn modelId="{FB563CFD-1B73-4C12-8F3F-64F7832C4E19}" type="presParOf" srcId="{4B53BD78-F24D-45F2-9B4D-5F6262375B83}" destId="{F32871AB-7761-4A8D-992A-96332FB958AC}" srcOrd="0" destOrd="0" presId="urn:microsoft.com/office/officeart/2005/8/layout/list1"/>
    <dgm:cxn modelId="{BEB10276-AEEB-4FC6-8750-D6D2A5A9CAE0}" type="presParOf" srcId="{F32871AB-7761-4A8D-992A-96332FB958AC}" destId="{230C5F85-F8B6-4530-9D47-CA39E26C0E18}" srcOrd="0" destOrd="0" presId="urn:microsoft.com/office/officeart/2005/8/layout/list1"/>
    <dgm:cxn modelId="{8554720B-2CE5-4BC6-BABF-EDE3AB9D86C5}" type="presParOf" srcId="{F32871AB-7761-4A8D-992A-96332FB958AC}" destId="{C0F3C9D9-9169-440A-9D91-41FB2136C9A4}" srcOrd="1" destOrd="0" presId="urn:microsoft.com/office/officeart/2005/8/layout/list1"/>
    <dgm:cxn modelId="{334168EF-F752-46E3-A48F-73FD6F5BC4F8}" type="presParOf" srcId="{4B53BD78-F24D-45F2-9B4D-5F6262375B83}" destId="{5BD2F25B-BB46-427E-9685-67ACCE018CA1}" srcOrd="1" destOrd="0" presId="urn:microsoft.com/office/officeart/2005/8/layout/list1"/>
    <dgm:cxn modelId="{816446B9-45FD-4C62-AFE0-F5B9542D7E40}" type="presParOf" srcId="{4B53BD78-F24D-45F2-9B4D-5F6262375B83}" destId="{A578AB13-55E8-41E5-90E3-430D94F3A21B}" srcOrd="2" destOrd="0" presId="urn:microsoft.com/office/officeart/2005/8/layout/list1"/>
    <dgm:cxn modelId="{17BA8AF6-0E79-47CB-AD23-812A03F240F0}" type="presParOf" srcId="{4B53BD78-F24D-45F2-9B4D-5F6262375B83}" destId="{F16E2B99-E2A2-4FD5-95E5-7983C4A78322}" srcOrd="3" destOrd="0" presId="urn:microsoft.com/office/officeart/2005/8/layout/list1"/>
    <dgm:cxn modelId="{977B29C3-A1CB-4129-9024-2D0E4310794A}" type="presParOf" srcId="{4B53BD78-F24D-45F2-9B4D-5F6262375B83}" destId="{566AA989-AB26-42B9-A15A-7AE8722E6D87}" srcOrd="4" destOrd="0" presId="urn:microsoft.com/office/officeart/2005/8/layout/list1"/>
    <dgm:cxn modelId="{92B90686-814E-4E3C-A67A-62B837279314}" type="presParOf" srcId="{566AA989-AB26-42B9-A15A-7AE8722E6D87}" destId="{818986EC-67EB-490C-BC6C-DA840C7EA7BB}" srcOrd="0" destOrd="0" presId="urn:microsoft.com/office/officeart/2005/8/layout/list1"/>
    <dgm:cxn modelId="{B1F25257-5DA4-46F1-8011-9F981993E8DD}" type="presParOf" srcId="{566AA989-AB26-42B9-A15A-7AE8722E6D87}" destId="{34E506A3-F9E5-41B8-8624-EAFAD0F81EEF}" srcOrd="1" destOrd="0" presId="urn:microsoft.com/office/officeart/2005/8/layout/list1"/>
    <dgm:cxn modelId="{1177FD4B-1811-445B-84A1-B095B45F565D}" type="presParOf" srcId="{4B53BD78-F24D-45F2-9B4D-5F6262375B83}" destId="{23BB8CDA-0C1D-4DF8-AB1A-6D0C5AF54539}" srcOrd="5" destOrd="0" presId="urn:microsoft.com/office/officeart/2005/8/layout/list1"/>
    <dgm:cxn modelId="{63212E7F-3533-4794-9C10-995A7B93066B}" type="presParOf" srcId="{4B53BD78-F24D-45F2-9B4D-5F6262375B83}" destId="{A5D76415-93E5-4771-A88C-6A0C9C31BC9F}" srcOrd="6" destOrd="0" presId="urn:microsoft.com/office/officeart/2005/8/layout/list1"/>
    <dgm:cxn modelId="{DE27A91B-B3FF-4A56-B7E9-F4DB0FB2700F}" type="presParOf" srcId="{4B53BD78-F24D-45F2-9B4D-5F6262375B83}" destId="{8E63698B-FDB5-4F32-B079-02F1BB4246D5}" srcOrd="7" destOrd="0" presId="urn:microsoft.com/office/officeart/2005/8/layout/list1"/>
    <dgm:cxn modelId="{527AD84F-C1EA-47EE-8CF8-CAABEE492944}" type="presParOf" srcId="{4B53BD78-F24D-45F2-9B4D-5F6262375B83}" destId="{A7A41BA5-A999-4654-AE34-817159741A50}" srcOrd="8" destOrd="0" presId="urn:microsoft.com/office/officeart/2005/8/layout/list1"/>
    <dgm:cxn modelId="{086D1F1C-E4F2-45FE-8528-5EA58838FFA1}" type="presParOf" srcId="{A7A41BA5-A999-4654-AE34-817159741A50}" destId="{3E0E24EC-F82F-4588-8BD0-B7D53EC39155}" srcOrd="0" destOrd="0" presId="urn:microsoft.com/office/officeart/2005/8/layout/list1"/>
    <dgm:cxn modelId="{3785D492-B678-47DF-932C-0EA54B88999E}" type="presParOf" srcId="{A7A41BA5-A999-4654-AE34-817159741A50}" destId="{CA26186A-8132-423A-8DDA-0EDF0019342D}" srcOrd="1" destOrd="0" presId="urn:microsoft.com/office/officeart/2005/8/layout/list1"/>
    <dgm:cxn modelId="{C5D9CAD1-2C30-4B85-9DCA-F4FB4DBF88A8}" type="presParOf" srcId="{4B53BD78-F24D-45F2-9B4D-5F6262375B83}" destId="{6D2A7690-E8BD-4771-BC6B-EB95BD87002B}" srcOrd="9" destOrd="0" presId="urn:microsoft.com/office/officeart/2005/8/layout/list1"/>
    <dgm:cxn modelId="{5830D860-9652-4E8D-8D9E-8AF1169C0AA3}" type="presParOf" srcId="{4B53BD78-F24D-45F2-9B4D-5F6262375B83}" destId="{8782BABD-7C5D-49E6-AEC1-F63EA237C28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30A4CE-208B-4BB2-BB09-34B8B6C5DC6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0BECDA09-44F6-4285-8DE7-758C7F070DAF}">
      <dgm:prSet phldrT="[Text]"/>
      <dgm:spPr>
        <a:solidFill>
          <a:srgbClr val="660066"/>
        </a:solidFill>
        <a:ln>
          <a:solidFill>
            <a:schemeClr val="tx1"/>
          </a:solidFill>
        </a:ln>
      </dgm:spPr>
      <dgm:t>
        <a:bodyPr/>
        <a:lstStyle/>
        <a:p>
          <a:r>
            <a:rPr lang="en-GB" dirty="0">
              <a:latin typeface="Verdana" panose="020B0604030504040204" pitchFamily="34" charset="0"/>
              <a:ea typeface="Verdana" panose="020B0604030504040204" pitchFamily="34" charset="0"/>
            </a:rPr>
            <a:t>Password 1 </a:t>
          </a:r>
          <a:br>
            <a:rPr lang="en-GB" dirty="0">
              <a:latin typeface="Verdana" panose="020B0604030504040204" pitchFamily="34" charset="0"/>
              <a:ea typeface="Verdana" panose="020B0604030504040204" pitchFamily="34" charset="0"/>
            </a:rPr>
          </a:br>
          <a:r>
            <a:rPr lang="en-GB" dirty="0">
              <a:latin typeface="Verdana" panose="020B0604030504040204" pitchFamily="34" charset="0"/>
              <a:ea typeface="Verdana" panose="020B0604030504040204" pitchFamily="34" charset="0"/>
            </a:rPr>
            <a:t>Microsoft 365 user password</a:t>
          </a:r>
        </a:p>
      </dgm:t>
    </dgm:pt>
    <dgm:pt modelId="{EC0FCCBD-A0A7-403F-9888-59CDC31590A8}" type="parTrans" cxnId="{E2F33737-466F-4B5E-B487-4CCE6D7F1EBA}">
      <dgm:prSet/>
      <dgm:spPr/>
      <dgm:t>
        <a:bodyPr/>
        <a:lstStyle/>
        <a:p>
          <a:endParaRPr lang="en-GB"/>
        </a:p>
      </dgm:t>
    </dgm:pt>
    <dgm:pt modelId="{B508AAE5-B4CB-47F9-BEA9-16FFAD4C57F3}" type="sibTrans" cxnId="{E2F33737-466F-4B5E-B487-4CCE6D7F1EBA}">
      <dgm:prSet/>
      <dgm:spPr/>
      <dgm:t>
        <a:bodyPr/>
        <a:lstStyle/>
        <a:p>
          <a:endParaRPr lang="en-GB"/>
        </a:p>
      </dgm:t>
    </dgm:pt>
    <dgm:pt modelId="{DB5D7591-AFC5-4828-BED5-98075F38CBC1}">
      <dgm:prSet phldrT="[Text]"/>
      <dgm:spPr>
        <a:solidFill>
          <a:srgbClr val="660066"/>
        </a:solidFill>
        <a:ln>
          <a:solidFill>
            <a:schemeClr val="tx1"/>
          </a:solidFill>
        </a:ln>
      </dgm:spPr>
      <dgm:t>
        <a:bodyPr/>
        <a:lstStyle/>
        <a:p>
          <a:r>
            <a:rPr lang="en-GB" dirty="0">
              <a:latin typeface="Verdana" panose="020B0604030504040204" pitchFamily="34" charset="0"/>
              <a:ea typeface="Verdana" panose="020B0604030504040204" pitchFamily="34" charset="0"/>
            </a:rPr>
            <a:t>Split the consent forms from the data into two different files</a:t>
          </a:r>
        </a:p>
      </dgm:t>
    </dgm:pt>
    <dgm:pt modelId="{20E02A4D-CCD6-4465-8BB2-4B23FC5E888E}" type="parTrans" cxnId="{07C3644E-7067-4641-85FD-73CB7371F2B6}">
      <dgm:prSet/>
      <dgm:spPr>
        <a:ln w="76200">
          <a:solidFill>
            <a:schemeClr val="tx1"/>
          </a:solidFill>
          <a:headEnd type="none" w="med" len="med"/>
          <a:tailEnd type="triangle" w="med" len="med"/>
        </a:ln>
      </dgm:spPr>
      <dgm:t>
        <a:bodyPr/>
        <a:lstStyle/>
        <a:p>
          <a:endParaRPr lang="en-GB"/>
        </a:p>
      </dgm:t>
    </dgm:pt>
    <dgm:pt modelId="{1CB51523-7177-450C-A3C9-EECD21B113AF}" type="sibTrans" cxnId="{07C3644E-7067-4641-85FD-73CB7371F2B6}">
      <dgm:prSet/>
      <dgm:spPr/>
      <dgm:t>
        <a:bodyPr/>
        <a:lstStyle/>
        <a:p>
          <a:endParaRPr lang="en-GB"/>
        </a:p>
      </dgm:t>
    </dgm:pt>
    <dgm:pt modelId="{604C7FFF-2965-45C6-B8D2-DAF1C6D803A5}">
      <dgm:prSet phldrT="[Text]"/>
      <dgm:spPr>
        <a:solidFill>
          <a:srgbClr val="660066"/>
        </a:solidFill>
        <a:ln>
          <a:solidFill>
            <a:schemeClr val="tx1"/>
          </a:solidFill>
        </a:ln>
      </dgm:spPr>
      <dgm:t>
        <a:bodyPr/>
        <a:lstStyle/>
        <a:p>
          <a:r>
            <a:rPr lang="en-GB" dirty="0">
              <a:latin typeface="Verdana" panose="020B0604030504040204" pitchFamily="34" charset="0"/>
              <a:ea typeface="Verdana" panose="020B0604030504040204" pitchFamily="34" charset="0"/>
            </a:rPr>
            <a:t>Password 2</a:t>
          </a:r>
          <a:br>
            <a:rPr lang="en-GB" dirty="0">
              <a:latin typeface="Verdana" panose="020B0604030504040204" pitchFamily="34" charset="0"/>
              <a:ea typeface="Verdana" panose="020B0604030504040204" pitchFamily="34" charset="0"/>
            </a:rPr>
          </a:br>
          <a:r>
            <a:rPr lang="en-GB" dirty="0">
              <a:latin typeface="Verdana" panose="020B0604030504040204" pitchFamily="34" charset="0"/>
              <a:ea typeface="Verdana" panose="020B0604030504040204" pitchFamily="34" charset="0"/>
            </a:rPr>
            <a:t>Password Protect the file data is contained  within</a:t>
          </a:r>
        </a:p>
      </dgm:t>
    </dgm:pt>
    <dgm:pt modelId="{90199587-DF0E-40F4-B1E2-C1BE19281D25}" type="parTrans" cxnId="{0FD59C67-A992-432A-A431-9D02097BA01B}">
      <dgm:prSet/>
      <dgm:spPr>
        <a:ln w="76200">
          <a:solidFill>
            <a:schemeClr val="tx1"/>
          </a:solidFill>
          <a:headEnd type="none" w="med" len="med"/>
          <a:tailEnd type="triangle" w="med" len="med"/>
        </a:ln>
      </dgm:spPr>
      <dgm:t>
        <a:bodyPr/>
        <a:lstStyle/>
        <a:p>
          <a:endParaRPr lang="en-GB"/>
        </a:p>
      </dgm:t>
    </dgm:pt>
    <dgm:pt modelId="{220D6ABA-A96A-4D96-B371-23B83FDBDA89}" type="sibTrans" cxnId="{0FD59C67-A992-432A-A431-9D02097BA01B}">
      <dgm:prSet/>
      <dgm:spPr/>
      <dgm:t>
        <a:bodyPr/>
        <a:lstStyle/>
        <a:p>
          <a:endParaRPr lang="en-GB"/>
        </a:p>
      </dgm:t>
    </dgm:pt>
    <dgm:pt modelId="{A39C8386-B0ED-49BB-87DC-0020C4C1B289}">
      <dgm:prSet phldrT="[Text]"/>
      <dgm:spPr>
        <a:solidFill>
          <a:srgbClr val="660066"/>
        </a:solidFill>
        <a:ln>
          <a:solidFill>
            <a:schemeClr val="tx1"/>
          </a:solidFill>
        </a:ln>
      </dgm:spPr>
      <dgm:t>
        <a:bodyPr/>
        <a:lstStyle/>
        <a:p>
          <a:r>
            <a:rPr lang="en-GB" dirty="0">
              <a:latin typeface="Verdana" panose="020B0604030504040204" pitchFamily="34" charset="0"/>
              <a:ea typeface="Verdana" panose="020B0604030504040204" pitchFamily="34" charset="0"/>
            </a:rPr>
            <a:t>Password 3</a:t>
          </a:r>
          <a:br>
            <a:rPr lang="en-GB" dirty="0">
              <a:latin typeface="Verdana" panose="020B0604030504040204" pitchFamily="34" charset="0"/>
              <a:ea typeface="Verdana" panose="020B0604030504040204" pitchFamily="34" charset="0"/>
            </a:rPr>
          </a:br>
          <a:r>
            <a:rPr lang="en-GB" dirty="0">
              <a:latin typeface="Verdana" panose="020B0604030504040204" pitchFamily="34" charset="0"/>
              <a:ea typeface="Verdana" panose="020B0604030504040204" pitchFamily="34" charset="0"/>
            </a:rPr>
            <a:t>Password Protect the file the consent forms are contained within</a:t>
          </a:r>
        </a:p>
      </dgm:t>
    </dgm:pt>
    <dgm:pt modelId="{11188C95-3981-4EEE-961C-6B6BF739272D}" type="parTrans" cxnId="{86D5D430-C441-4DEE-8D9F-13C35FD06C8D}">
      <dgm:prSet/>
      <dgm:spPr>
        <a:ln w="76200">
          <a:solidFill>
            <a:schemeClr val="tx1"/>
          </a:solidFill>
          <a:headEnd type="none" w="med" len="med"/>
          <a:tailEnd type="triangle" w="med" len="med"/>
        </a:ln>
      </dgm:spPr>
      <dgm:t>
        <a:bodyPr/>
        <a:lstStyle/>
        <a:p>
          <a:endParaRPr lang="en-GB"/>
        </a:p>
      </dgm:t>
    </dgm:pt>
    <dgm:pt modelId="{0E3368E9-7C03-4C09-BBD1-866AE7B53877}" type="sibTrans" cxnId="{86D5D430-C441-4DEE-8D9F-13C35FD06C8D}">
      <dgm:prSet/>
      <dgm:spPr/>
      <dgm:t>
        <a:bodyPr/>
        <a:lstStyle/>
        <a:p>
          <a:endParaRPr lang="en-GB"/>
        </a:p>
      </dgm:t>
    </dgm:pt>
    <dgm:pt modelId="{FE1BC13B-3AC1-4CBB-80B1-C7A354ED3A89}" type="pres">
      <dgm:prSet presAssocID="{9330A4CE-208B-4BB2-BB09-34B8B6C5DC65}" presName="diagram" presStyleCnt="0">
        <dgm:presLayoutVars>
          <dgm:chPref val="1"/>
          <dgm:dir/>
          <dgm:animOne val="branch"/>
          <dgm:animLvl val="lvl"/>
          <dgm:resizeHandles val="exact"/>
        </dgm:presLayoutVars>
      </dgm:prSet>
      <dgm:spPr/>
    </dgm:pt>
    <dgm:pt modelId="{3553A19F-C3C3-41C6-9EC1-104A0D26E91F}" type="pres">
      <dgm:prSet presAssocID="{0BECDA09-44F6-4285-8DE7-758C7F070DAF}" presName="root1" presStyleCnt="0"/>
      <dgm:spPr/>
    </dgm:pt>
    <dgm:pt modelId="{519D09B7-A79A-4116-A0C4-F0159BE00329}" type="pres">
      <dgm:prSet presAssocID="{0BECDA09-44F6-4285-8DE7-758C7F070DAF}" presName="LevelOneTextNode" presStyleLbl="node0" presStyleIdx="0" presStyleCnt="1">
        <dgm:presLayoutVars>
          <dgm:chPref val="3"/>
        </dgm:presLayoutVars>
      </dgm:prSet>
      <dgm:spPr>
        <a:prstGeom prst="round2DiagRect">
          <a:avLst/>
        </a:prstGeom>
      </dgm:spPr>
    </dgm:pt>
    <dgm:pt modelId="{51570CCF-00EF-4E3D-990D-BE9460C7D9F5}" type="pres">
      <dgm:prSet presAssocID="{0BECDA09-44F6-4285-8DE7-758C7F070DAF}" presName="level2hierChild" presStyleCnt="0"/>
      <dgm:spPr/>
    </dgm:pt>
    <dgm:pt modelId="{B0C12D58-2C8D-4AFE-ADB8-0FE44C2F3AED}" type="pres">
      <dgm:prSet presAssocID="{20E02A4D-CCD6-4465-8BB2-4B23FC5E888E}" presName="conn2-1" presStyleLbl="parChTrans1D2" presStyleIdx="0" presStyleCnt="1"/>
      <dgm:spPr/>
    </dgm:pt>
    <dgm:pt modelId="{390C8CD0-45B2-4C94-AC4A-368641C84D55}" type="pres">
      <dgm:prSet presAssocID="{20E02A4D-CCD6-4465-8BB2-4B23FC5E888E}" presName="connTx" presStyleLbl="parChTrans1D2" presStyleIdx="0" presStyleCnt="1"/>
      <dgm:spPr/>
    </dgm:pt>
    <dgm:pt modelId="{F55919DB-9D8A-46E0-9E57-CA0F6B1FF8D2}" type="pres">
      <dgm:prSet presAssocID="{DB5D7591-AFC5-4828-BED5-98075F38CBC1}" presName="root2" presStyleCnt="0"/>
      <dgm:spPr/>
    </dgm:pt>
    <dgm:pt modelId="{67B96A5D-1D51-4362-8BBF-8B2E5B72460A}" type="pres">
      <dgm:prSet presAssocID="{DB5D7591-AFC5-4828-BED5-98075F38CBC1}" presName="LevelTwoTextNode" presStyleLbl="node2" presStyleIdx="0" presStyleCnt="1">
        <dgm:presLayoutVars>
          <dgm:chPref val="3"/>
        </dgm:presLayoutVars>
      </dgm:prSet>
      <dgm:spPr>
        <a:prstGeom prst="round2DiagRect">
          <a:avLst/>
        </a:prstGeom>
      </dgm:spPr>
    </dgm:pt>
    <dgm:pt modelId="{B04117EB-CDFE-4B2E-B005-89313DA4E94D}" type="pres">
      <dgm:prSet presAssocID="{DB5D7591-AFC5-4828-BED5-98075F38CBC1}" presName="level3hierChild" presStyleCnt="0"/>
      <dgm:spPr/>
    </dgm:pt>
    <dgm:pt modelId="{9DC22AB0-80FF-4A2F-A81C-3111D64E40F6}" type="pres">
      <dgm:prSet presAssocID="{90199587-DF0E-40F4-B1E2-C1BE19281D25}" presName="conn2-1" presStyleLbl="parChTrans1D3" presStyleIdx="0" presStyleCnt="2"/>
      <dgm:spPr/>
    </dgm:pt>
    <dgm:pt modelId="{7ABF6703-DBC2-4EB1-A97E-99471CF861EB}" type="pres">
      <dgm:prSet presAssocID="{90199587-DF0E-40F4-B1E2-C1BE19281D25}" presName="connTx" presStyleLbl="parChTrans1D3" presStyleIdx="0" presStyleCnt="2"/>
      <dgm:spPr/>
    </dgm:pt>
    <dgm:pt modelId="{48D3E17F-EB67-4A29-9770-79318F5E9A55}" type="pres">
      <dgm:prSet presAssocID="{604C7FFF-2965-45C6-B8D2-DAF1C6D803A5}" presName="root2" presStyleCnt="0"/>
      <dgm:spPr/>
    </dgm:pt>
    <dgm:pt modelId="{7223DF01-2CB9-4FEA-B943-67447C2A007E}" type="pres">
      <dgm:prSet presAssocID="{604C7FFF-2965-45C6-B8D2-DAF1C6D803A5}" presName="LevelTwoTextNode" presStyleLbl="node3" presStyleIdx="0" presStyleCnt="2">
        <dgm:presLayoutVars>
          <dgm:chPref val="3"/>
        </dgm:presLayoutVars>
      </dgm:prSet>
      <dgm:spPr>
        <a:prstGeom prst="round2DiagRect">
          <a:avLst/>
        </a:prstGeom>
      </dgm:spPr>
    </dgm:pt>
    <dgm:pt modelId="{0545AD0C-C906-4CFE-B8B2-0787316900AA}" type="pres">
      <dgm:prSet presAssocID="{604C7FFF-2965-45C6-B8D2-DAF1C6D803A5}" presName="level3hierChild" presStyleCnt="0"/>
      <dgm:spPr/>
    </dgm:pt>
    <dgm:pt modelId="{6A13B4F0-E85B-43F0-A764-C0764E46751F}" type="pres">
      <dgm:prSet presAssocID="{11188C95-3981-4EEE-961C-6B6BF739272D}" presName="conn2-1" presStyleLbl="parChTrans1D3" presStyleIdx="1" presStyleCnt="2"/>
      <dgm:spPr/>
    </dgm:pt>
    <dgm:pt modelId="{18A8D8C5-93AF-4A67-BA3F-3DD4BB81F896}" type="pres">
      <dgm:prSet presAssocID="{11188C95-3981-4EEE-961C-6B6BF739272D}" presName="connTx" presStyleLbl="parChTrans1D3" presStyleIdx="1" presStyleCnt="2"/>
      <dgm:spPr/>
    </dgm:pt>
    <dgm:pt modelId="{7C059324-58AB-4355-90A1-F929088110EE}" type="pres">
      <dgm:prSet presAssocID="{A39C8386-B0ED-49BB-87DC-0020C4C1B289}" presName="root2" presStyleCnt="0"/>
      <dgm:spPr/>
    </dgm:pt>
    <dgm:pt modelId="{B2D00F07-6290-4CFC-9AB9-D240633F6092}" type="pres">
      <dgm:prSet presAssocID="{A39C8386-B0ED-49BB-87DC-0020C4C1B289}" presName="LevelTwoTextNode" presStyleLbl="node3" presStyleIdx="1" presStyleCnt="2">
        <dgm:presLayoutVars>
          <dgm:chPref val="3"/>
        </dgm:presLayoutVars>
      </dgm:prSet>
      <dgm:spPr>
        <a:prstGeom prst="round2DiagRect">
          <a:avLst/>
        </a:prstGeom>
      </dgm:spPr>
    </dgm:pt>
    <dgm:pt modelId="{1362177D-38FE-4AB3-B4E8-5C70D4654934}" type="pres">
      <dgm:prSet presAssocID="{A39C8386-B0ED-49BB-87DC-0020C4C1B289}" presName="level3hierChild" presStyleCnt="0"/>
      <dgm:spPr/>
    </dgm:pt>
  </dgm:ptLst>
  <dgm:cxnLst>
    <dgm:cxn modelId="{8D647519-FDD8-434E-AD7D-594D4D14453B}" type="presOf" srcId="{9330A4CE-208B-4BB2-BB09-34B8B6C5DC65}" destId="{FE1BC13B-3AC1-4CBB-80B1-C7A354ED3A89}" srcOrd="0" destOrd="0" presId="urn:microsoft.com/office/officeart/2005/8/layout/hierarchy2"/>
    <dgm:cxn modelId="{86D5D430-C441-4DEE-8D9F-13C35FD06C8D}" srcId="{DB5D7591-AFC5-4828-BED5-98075F38CBC1}" destId="{A39C8386-B0ED-49BB-87DC-0020C4C1B289}" srcOrd="1" destOrd="0" parTransId="{11188C95-3981-4EEE-961C-6B6BF739272D}" sibTransId="{0E3368E9-7C03-4C09-BBD1-866AE7B53877}"/>
    <dgm:cxn modelId="{E2F33737-466F-4B5E-B487-4CCE6D7F1EBA}" srcId="{9330A4CE-208B-4BB2-BB09-34B8B6C5DC65}" destId="{0BECDA09-44F6-4285-8DE7-758C7F070DAF}" srcOrd="0" destOrd="0" parTransId="{EC0FCCBD-A0A7-403F-9888-59CDC31590A8}" sibTransId="{B508AAE5-B4CB-47F9-BEA9-16FFAD4C57F3}"/>
    <dgm:cxn modelId="{1D15445C-0742-4A88-857E-753DB9E6FEAF}" type="presOf" srcId="{11188C95-3981-4EEE-961C-6B6BF739272D}" destId="{18A8D8C5-93AF-4A67-BA3F-3DD4BB81F896}" srcOrd="1" destOrd="0" presId="urn:microsoft.com/office/officeart/2005/8/layout/hierarchy2"/>
    <dgm:cxn modelId="{0FD59C67-A992-432A-A431-9D02097BA01B}" srcId="{DB5D7591-AFC5-4828-BED5-98075F38CBC1}" destId="{604C7FFF-2965-45C6-B8D2-DAF1C6D803A5}" srcOrd="0" destOrd="0" parTransId="{90199587-DF0E-40F4-B1E2-C1BE19281D25}" sibTransId="{220D6ABA-A96A-4D96-B371-23B83FDBDA89}"/>
    <dgm:cxn modelId="{216CE647-821A-443E-9206-51B91D221FBF}" type="presOf" srcId="{20E02A4D-CCD6-4465-8BB2-4B23FC5E888E}" destId="{390C8CD0-45B2-4C94-AC4A-368641C84D55}" srcOrd="1" destOrd="0" presId="urn:microsoft.com/office/officeart/2005/8/layout/hierarchy2"/>
    <dgm:cxn modelId="{07C3644E-7067-4641-85FD-73CB7371F2B6}" srcId="{0BECDA09-44F6-4285-8DE7-758C7F070DAF}" destId="{DB5D7591-AFC5-4828-BED5-98075F38CBC1}" srcOrd="0" destOrd="0" parTransId="{20E02A4D-CCD6-4465-8BB2-4B23FC5E888E}" sibTransId="{1CB51523-7177-450C-A3C9-EECD21B113AF}"/>
    <dgm:cxn modelId="{0AB1A750-E2E4-4724-85C3-ABDB73D7CC3B}" type="presOf" srcId="{20E02A4D-CCD6-4465-8BB2-4B23FC5E888E}" destId="{B0C12D58-2C8D-4AFE-ADB8-0FE44C2F3AED}" srcOrd="0" destOrd="0" presId="urn:microsoft.com/office/officeart/2005/8/layout/hierarchy2"/>
    <dgm:cxn modelId="{FFAEF15A-FC4D-40C6-B570-F772595C6266}" type="presOf" srcId="{A39C8386-B0ED-49BB-87DC-0020C4C1B289}" destId="{B2D00F07-6290-4CFC-9AB9-D240633F6092}" srcOrd="0" destOrd="0" presId="urn:microsoft.com/office/officeart/2005/8/layout/hierarchy2"/>
    <dgm:cxn modelId="{50A9197F-35F0-4183-BC9E-D84ACB647D66}" type="presOf" srcId="{90199587-DF0E-40F4-B1E2-C1BE19281D25}" destId="{7ABF6703-DBC2-4EB1-A97E-99471CF861EB}" srcOrd="1" destOrd="0" presId="urn:microsoft.com/office/officeart/2005/8/layout/hierarchy2"/>
    <dgm:cxn modelId="{1AB87493-F70C-4B01-A4F9-F063CE8B12CB}" type="presOf" srcId="{90199587-DF0E-40F4-B1E2-C1BE19281D25}" destId="{9DC22AB0-80FF-4A2F-A81C-3111D64E40F6}" srcOrd="0" destOrd="0" presId="urn:microsoft.com/office/officeart/2005/8/layout/hierarchy2"/>
    <dgm:cxn modelId="{47766798-7D93-4CF8-9E4B-13FAEFF125D7}" type="presOf" srcId="{604C7FFF-2965-45C6-B8D2-DAF1C6D803A5}" destId="{7223DF01-2CB9-4FEA-B943-67447C2A007E}" srcOrd="0" destOrd="0" presId="urn:microsoft.com/office/officeart/2005/8/layout/hierarchy2"/>
    <dgm:cxn modelId="{228E55AD-EC34-4940-BFA8-51454C1A43B4}" type="presOf" srcId="{0BECDA09-44F6-4285-8DE7-758C7F070DAF}" destId="{519D09B7-A79A-4116-A0C4-F0159BE00329}" srcOrd="0" destOrd="0" presId="urn:microsoft.com/office/officeart/2005/8/layout/hierarchy2"/>
    <dgm:cxn modelId="{E0BD6DCF-788A-4750-A9DD-DBED62A0CE9A}" type="presOf" srcId="{11188C95-3981-4EEE-961C-6B6BF739272D}" destId="{6A13B4F0-E85B-43F0-A764-C0764E46751F}" srcOrd="0" destOrd="0" presId="urn:microsoft.com/office/officeart/2005/8/layout/hierarchy2"/>
    <dgm:cxn modelId="{DC42F7E5-AC56-463F-835F-6F6D9FCF5413}" type="presOf" srcId="{DB5D7591-AFC5-4828-BED5-98075F38CBC1}" destId="{67B96A5D-1D51-4362-8BBF-8B2E5B72460A}" srcOrd="0" destOrd="0" presId="urn:microsoft.com/office/officeart/2005/8/layout/hierarchy2"/>
    <dgm:cxn modelId="{1130967D-3E4C-4302-A75A-25D255D10142}" type="presParOf" srcId="{FE1BC13B-3AC1-4CBB-80B1-C7A354ED3A89}" destId="{3553A19F-C3C3-41C6-9EC1-104A0D26E91F}" srcOrd="0" destOrd="0" presId="urn:microsoft.com/office/officeart/2005/8/layout/hierarchy2"/>
    <dgm:cxn modelId="{458578F2-6FE9-483F-9814-538798DDF2D6}" type="presParOf" srcId="{3553A19F-C3C3-41C6-9EC1-104A0D26E91F}" destId="{519D09B7-A79A-4116-A0C4-F0159BE00329}" srcOrd="0" destOrd="0" presId="urn:microsoft.com/office/officeart/2005/8/layout/hierarchy2"/>
    <dgm:cxn modelId="{C0FC697A-FE1B-406C-906C-03015912F955}" type="presParOf" srcId="{3553A19F-C3C3-41C6-9EC1-104A0D26E91F}" destId="{51570CCF-00EF-4E3D-990D-BE9460C7D9F5}" srcOrd="1" destOrd="0" presId="urn:microsoft.com/office/officeart/2005/8/layout/hierarchy2"/>
    <dgm:cxn modelId="{52CC06F5-675F-4089-95E6-01B41302068E}" type="presParOf" srcId="{51570CCF-00EF-4E3D-990D-BE9460C7D9F5}" destId="{B0C12D58-2C8D-4AFE-ADB8-0FE44C2F3AED}" srcOrd="0" destOrd="0" presId="urn:microsoft.com/office/officeart/2005/8/layout/hierarchy2"/>
    <dgm:cxn modelId="{1912EA20-F221-4230-8D35-129F8A03C145}" type="presParOf" srcId="{B0C12D58-2C8D-4AFE-ADB8-0FE44C2F3AED}" destId="{390C8CD0-45B2-4C94-AC4A-368641C84D55}" srcOrd="0" destOrd="0" presId="urn:microsoft.com/office/officeart/2005/8/layout/hierarchy2"/>
    <dgm:cxn modelId="{E8F72627-0E3E-43F4-9AB8-684749FF885C}" type="presParOf" srcId="{51570CCF-00EF-4E3D-990D-BE9460C7D9F5}" destId="{F55919DB-9D8A-46E0-9E57-CA0F6B1FF8D2}" srcOrd="1" destOrd="0" presId="urn:microsoft.com/office/officeart/2005/8/layout/hierarchy2"/>
    <dgm:cxn modelId="{B3A11DA1-192E-4234-BAE0-B8351D10CF3D}" type="presParOf" srcId="{F55919DB-9D8A-46E0-9E57-CA0F6B1FF8D2}" destId="{67B96A5D-1D51-4362-8BBF-8B2E5B72460A}" srcOrd="0" destOrd="0" presId="urn:microsoft.com/office/officeart/2005/8/layout/hierarchy2"/>
    <dgm:cxn modelId="{C01C406D-325B-495B-8455-ECAAB1000986}" type="presParOf" srcId="{F55919DB-9D8A-46E0-9E57-CA0F6B1FF8D2}" destId="{B04117EB-CDFE-4B2E-B005-89313DA4E94D}" srcOrd="1" destOrd="0" presId="urn:microsoft.com/office/officeart/2005/8/layout/hierarchy2"/>
    <dgm:cxn modelId="{F929D0F6-BC06-4282-BB73-EF87C9B219D3}" type="presParOf" srcId="{B04117EB-CDFE-4B2E-B005-89313DA4E94D}" destId="{9DC22AB0-80FF-4A2F-A81C-3111D64E40F6}" srcOrd="0" destOrd="0" presId="urn:microsoft.com/office/officeart/2005/8/layout/hierarchy2"/>
    <dgm:cxn modelId="{9E2B06B0-CF6D-4A07-9365-DA78A82A415E}" type="presParOf" srcId="{9DC22AB0-80FF-4A2F-A81C-3111D64E40F6}" destId="{7ABF6703-DBC2-4EB1-A97E-99471CF861EB}" srcOrd="0" destOrd="0" presId="urn:microsoft.com/office/officeart/2005/8/layout/hierarchy2"/>
    <dgm:cxn modelId="{261769B1-6B43-4E30-B7AA-7A10B2583CBE}" type="presParOf" srcId="{B04117EB-CDFE-4B2E-B005-89313DA4E94D}" destId="{48D3E17F-EB67-4A29-9770-79318F5E9A55}" srcOrd="1" destOrd="0" presId="urn:microsoft.com/office/officeart/2005/8/layout/hierarchy2"/>
    <dgm:cxn modelId="{0CD72025-B146-4B59-AF40-C51F36655161}" type="presParOf" srcId="{48D3E17F-EB67-4A29-9770-79318F5E9A55}" destId="{7223DF01-2CB9-4FEA-B943-67447C2A007E}" srcOrd="0" destOrd="0" presId="urn:microsoft.com/office/officeart/2005/8/layout/hierarchy2"/>
    <dgm:cxn modelId="{7D09B881-C257-4CC3-AC69-9978E3C63BC5}" type="presParOf" srcId="{48D3E17F-EB67-4A29-9770-79318F5E9A55}" destId="{0545AD0C-C906-4CFE-B8B2-0787316900AA}" srcOrd="1" destOrd="0" presId="urn:microsoft.com/office/officeart/2005/8/layout/hierarchy2"/>
    <dgm:cxn modelId="{BA33A697-F9BB-4001-BC31-CEB51036E15D}" type="presParOf" srcId="{B04117EB-CDFE-4B2E-B005-89313DA4E94D}" destId="{6A13B4F0-E85B-43F0-A764-C0764E46751F}" srcOrd="2" destOrd="0" presId="urn:microsoft.com/office/officeart/2005/8/layout/hierarchy2"/>
    <dgm:cxn modelId="{37F267C1-DFA5-483A-BE27-01FB5B74E25B}" type="presParOf" srcId="{6A13B4F0-E85B-43F0-A764-C0764E46751F}" destId="{18A8D8C5-93AF-4A67-BA3F-3DD4BB81F896}" srcOrd="0" destOrd="0" presId="urn:microsoft.com/office/officeart/2005/8/layout/hierarchy2"/>
    <dgm:cxn modelId="{81E0D936-11D5-4096-BC0F-1B170A8DBB24}" type="presParOf" srcId="{B04117EB-CDFE-4B2E-B005-89313DA4E94D}" destId="{7C059324-58AB-4355-90A1-F929088110EE}" srcOrd="3" destOrd="0" presId="urn:microsoft.com/office/officeart/2005/8/layout/hierarchy2"/>
    <dgm:cxn modelId="{F419C299-D5CE-415B-BD21-BED32D1210DD}" type="presParOf" srcId="{7C059324-58AB-4355-90A1-F929088110EE}" destId="{B2D00F07-6290-4CFC-9AB9-D240633F6092}" srcOrd="0" destOrd="0" presId="urn:microsoft.com/office/officeart/2005/8/layout/hierarchy2"/>
    <dgm:cxn modelId="{01460FD4-3F65-46CF-B94E-6223B55F2302}" type="presParOf" srcId="{7C059324-58AB-4355-90A1-F929088110EE}" destId="{1362177D-38FE-4AB3-B4E8-5C70D465493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BFCC0-60F5-410C-A1BB-790A7ACBF50F}">
      <dsp:nvSpPr>
        <dsp:cNvPr id="0" name=""/>
        <dsp:cNvSpPr/>
      </dsp:nvSpPr>
      <dsp:spPr>
        <a:xfrm>
          <a:off x="0" y="5169499"/>
          <a:ext cx="864096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4BF7D-9E2E-4288-8030-95101680E717}">
      <dsp:nvSpPr>
        <dsp:cNvPr id="0" name=""/>
        <dsp:cNvSpPr/>
      </dsp:nvSpPr>
      <dsp:spPr>
        <a:xfrm>
          <a:off x="0" y="4426263"/>
          <a:ext cx="8640960" cy="0"/>
        </a:xfrm>
        <a:prstGeom prst="line">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88519DE-7DB5-4C9E-AD82-F71CBCFACC53}">
      <dsp:nvSpPr>
        <dsp:cNvPr id="0" name=""/>
        <dsp:cNvSpPr/>
      </dsp:nvSpPr>
      <dsp:spPr>
        <a:xfrm>
          <a:off x="0" y="3683026"/>
          <a:ext cx="8640960" cy="0"/>
        </a:xfrm>
        <a:prstGeom prst="line">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B579980-64B3-419C-9ED0-BC7168156F51}">
      <dsp:nvSpPr>
        <dsp:cNvPr id="0" name=""/>
        <dsp:cNvSpPr/>
      </dsp:nvSpPr>
      <dsp:spPr>
        <a:xfrm>
          <a:off x="0" y="2939790"/>
          <a:ext cx="8640960" cy="0"/>
        </a:xfrm>
        <a:prstGeom prst="line">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BFAB7FF-7794-42F8-92CE-71501DB4438C}">
      <dsp:nvSpPr>
        <dsp:cNvPr id="0" name=""/>
        <dsp:cNvSpPr/>
      </dsp:nvSpPr>
      <dsp:spPr>
        <a:xfrm>
          <a:off x="0" y="2196553"/>
          <a:ext cx="8640960" cy="0"/>
        </a:xfrm>
        <a:prstGeom prst="line">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184959B-43A2-499D-AEC1-85DCB126ED9F}">
      <dsp:nvSpPr>
        <dsp:cNvPr id="0" name=""/>
        <dsp:cNvSpPr/>
      </dsp:nvSpPr>
      <dsp:spPr>
        <a:xfrm>
          <a:off x="0" y="1453317"/>
          <a:ext cx="8640960" cy="0"/>
        </a:xfrm>
        <a:prstGeom prst="line">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B4A02B6-C6F4-409A-8587-BD1CCD7C8615}">
      <dsp:nvSpPr>
        <dsp:cNvPr id="0" name=""/>
        <dsp:cNvSpPr/>
      </dsp:nvSpPr>
      <dsp:spPr>
        <a:xfrm>
          <a:off x="0" y="710080"/>
          <a:ext cx="8640960" cy="0"/>
        </a:xfrm>
        <a:prstGeom prst="line">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854BC19-B7D0-4648-9ED9-B3988053E70F}">
      <dsp:nvSpPr>
        <dsp:cNvPr id="0" name=""/>
        <dsp:cNvSpPr/>
      </dsp:nvSpPr>
      <dsp:spPr>
        <a:xfrm>
          <a:off x="2246649" y="2236"/>
          <a:ext cx="6394310" cy="70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1689100">
            <a:lnSpc>
              <a:spcPct val="90000"/>
            </a:lnSpc>
            <a:spcBef>
              <a:spcPct val="0"/>
            </a:spcBef>
            <a:spcAft>
              <a:spcPct val="35000"/>
            </a:spcAft>
            <a:buNone/>
          </a:pPr>
          <a:r>
            <a:rPr lang="en-US" sz="3800" kern="1200" dirty="0">
              <a:latin typeface="Verdana" panose="020B0604030504040204" pitchFamily="34" charset="0"/>
              <a:ea typeface="Verdana" panose="020B0604030504040204" pitchFamily="34" charset="0"/>
            </a:rPr>
            <a:t>Confidentiality</a:t>
          </a:r>
        </a:p>
      </dsp:txBody>
      <dsp:txXfrm>
        <a:off x="2246649" y="2236"/>
        <a:ext cx="6394310" cy="707844"/>
      </dsp:txXfrm>
    </dsp:sp>
    <dsp:sp modelId="{41A9A466-2111-4C93-8FA4-0728E06294AB}">
      <dsp:nvSpPr>
        <dsp:cNvPr id="0" name=""/>
        <dsp:cNvSpPr/>
      </dsp:nvSpPr>
      <dsp:spPr>
        <a:xfrm>
          <a:off x="0" y="2236"/>
          <a:ext cx="2246649" cy="707844"/>
        </a:xfrm>
        <a:prstGeom prst="round2SameRect">
          <a:avLst>
            <a:gd name="adj1" fmla="val 16670"/>
            <a:gd name="adj2" fmla="val 0"/>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Verdana" panose="020B0604030504040204" pitchFamily="34" charset="0"/>
              <a:ea typeface="Verdana" panose="020B0604030504040204" pitchFamily="34" charset="0"/>
            </a:rPr>
            <a:t>C</a:t>
          </a:r>
        </a:p>
      </dsp:txBody>
      <dsp:txXfrm>
        <a:off x="34560" y="36796"/>
        <a:ext cx="2177529" cy="673284"/>
      </dsp:txXfrm>
    </dsp:sp>
    <dsp:sp modelId="{2D4513EF-EB36-46F2-92FA-2C0EF649CD5E}">
      <dsp:nvSpPr>
        <dsp:cNvPr id="0" name=""/>
        <dsp:cNvSpPr/>
      </dsp:nvSpPr>
      <dsp:spPr>
        <a:xfrm>
          <a:off x="2246649" y="745472"/>
          <a:ext cx="6394310" cy="70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1689100">
            <a:lnSpc>
              <a:spcPct val="90000"/>
            </a:lnSpc>
            <a:spcBef>
              <a:spcPct val="0"/>
            </a:spcBef>
            <a:spcAft>
              <a:spcPct val="35000"/>
            </a:spcAft>
            <a:buNone/>
          </a:pPr>
          <a:r>
            <a:rPr lang="en-US" sz="3800" kern="1200" dirty="0">
              <a:latin typeface="Verdana" panose="020B0604030504040204" pitchFamily="34" charset="0"/>
              <a:ea typeface="Verdana" panose="020B0604030504040204" pitchFamily="34" charset="0"/>
            </a:rPr>
            <a:t>Consent</a:t>
          </a:r>
        </a:p>
      </dsp:txBody>
      <dsp:txXfrm>
        <a:off x="2246649" y="745472"/>
        <a:ext cx="6394310" cy="707844"/>
      </dsp:txXfrm>
    </dsp:sp>
    <dsp:sp modelId="{63AE42F9-47B2-4A1D-815D-9EEA5F6BB00A}">
      <dsp:nvSpPr>
        <dsp:cNvPr id="0" name=""/>
        <dsp:cNvSpPr/>
      </dsp:nvSpPr>
      <dsp:spPr>
        <a:xfrm>
          <a:off x="0" y="745472"/>
          <a:ext cx="2246649" cy="707844"/>
        </a:xfrm>
        <a:prstGeom prst="round2SameRect">
          <a:avLst>
            <a:gd name="adj1" fmla="val 16670"/>
            <a:gd name="adj2" fmla="val 0"/>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Verdana" panose="020B0604030504040204" pitchFamily="34" charset="0"/>
              <a:ea typeface="Verdana" panose="020B0604030504040204" pitchFamily="34" charset="0"/>
            </a:rPr>
            <a:t>C</a:t>
          </a:r>
        </a:p>
      </dsp:txBody>
      <dsp:txXfrm>
        <a:off x="34560" y="780032"/>
        <a:ext cx="2177529" cy="673284"/>
      </dsp:txXfrm>
    </dsp:sp>
    <dsp:sp modelId="{5F79168A-D244-458F-A314-D1E04B770E2F}">
      <dsp:nvSpPr>
        <dsp:cNvPr id="0" name=""/>
        <dsp:cNvSpPr/>
      </dsp:nvSpPr>
      <dsp:spPr>
        <a:xfrm>
          <a:off x="2246649" y="1488709"/>
          <a:ext cx="6394310" cy="70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1689100">
            <a:lnSpc>
              <a:spcPct val="90000"/>
            </a:lnSpc>
            <a:spcBef>
              <a:spcPct val="0"/>
            </a:spcBef>
            <a:spcAft>
              <a:spcPct val="35000"/>
            </a:spcAft>
            <a:buNone/>
          </a:pPr>
          <a:r>
            <a:rPr lang="en-US" sz="3800" kern="1200" dirty="0">
              <a:latin typeface="Verdana" panose="020B0604030504040204" pitchFamily="34" charset="0"/>
              <a:ea typeface="Verdana" panose="020B0604030504040204" pitchFamily="34" charset="0"/>
            </a:rPr>
            <a:t>Colleagues</a:t>
          </a:r>
        </a:p>
      </dsp:txBody>
      <dsp:txXfrm>
        <a:off x="2246649" y="1488709"/>
        <a:ext cx="6394310" cy="707844"/>
      </dsp:txXfrm>
    </dsp:sp>
    <dsp:sp modelId="{04A52817-BEE2-4BB1-AEA0-44F265049A60}">
      <dsp:nvSpPr>
        <dsp:cNvPr id="0" name=""/>
        <dsp:cNvSpPr/>
      </dsp:nvSpPr>
      <dsp:spPr>
        <a:xfrm>
          <a:off x="0" y="1488709"/>
          <a:ext cx="2246649" cy="707844"/>
        </a:xfrm>
        <a:prstGeom prst="round2SameRect">
          <a:avLst>
            <a:gd name="adj1" fmla="val 16670"/>
            <a:gd name="adj2" fmla="val 0"/>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Verdana" panose="020B0604030504040204" pitchFamily="34" charset="0"/>
              <a:ea typeface="Verdana" panose="020B0604030504040204" pitchFamily="34" charset="0"/>
            </a:rPr>
            <a:t>C</a:t>
          </a:r>
        </a:p>
      </dsp:txBody>
      <dsp:txXfrm>
        <a:off x="34560" y="1523269"/>
        <a:ext cx="2177529" cy="673284"/>
      </dsp:txXfrm>
    </dsp:sp>
    <dsp:sp modelId="{1579F1A8-889A-4D07-A5E1-F52E2D2F3B14}">
      <dsp:nvSpPr>
        <dsp:cNvPr id="0" name=""/>
        <dsp:cNvSpPr/>
      </dsp:nvSpPr>
      <dsp:spPr>
        <a:xfrm>
          <a:off x="2246649" y="2231945"/>
          <a:ext cx="6394310" cy="70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1689100">
            <a:lnSpc>
              <a:spcPct val="90000"/>
            </a:lnSpc>
            <a:spcBef>
              <a:spcPct val="0"/>
            </a:spcBef>
            <a:spcAft>
              <a:spcPct val="35000"/>
            </a:spcAft>
            <a:buNone/>
          </a:pPr>
          <a:r>
            <a:rPr lang="en-US" sz="3800" kern="1200" dirty="0">
              <a:latin typeface="Verdana" panose="020B0604030504040204" pitchFamily="34" charset="0"/>
              <a:ea typeface="Verdana" panose="020B0604030504040204" pitchFamily="34" charset="0"/>
            </a:rPr>
            <a:t>Deception</a:t>
          </a:r>
        </a:p>
      </dsp:txBody>
      <dsp:txXfrm>
        <a:off x="2246649" y="2231945"/>
        <a:ext cx="6394310" cy="707844"/>
      </dsp:txXfrm>
    </dsp:sp>
    <dsp:sp modelId="{3248D199-85A5-4CA7-873D-634CC733E6B2}">
      <dsp:nvSpPr>
        <dsp:cNvPr id="0" name=""/>
        <dsp:cNvSpPr/>
      </dsp:nvSpPr>
      <dsp:spPr>
        <a:xfrm>
          <a:off x="0" y="2231945"/>
          <a:ext cx="2246649" cy="707844"/>
        </a:xfrm>
        <a:prstGeom prst="round2SameRect">
          <a:avLst>
            <a:gd name="adj1" fmla="val 16670"/>
            <a:gd name="adj2" fmla="val 0"/>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Verdana" panose="020B0604030504040204" pitchFamily="34" charset="0"/>
              <a:ea typeface="Verdana" panose="020B0604030504040204" pitchFamily="34" charset="0"/>
            </a:rPr>
            <a:t>D</a:t>
          </a:r>
        </a:p>
      </dsp:txBody>
      <dsp:txXfrm>
        <a:off x="34560" y="2266505"/>
        <a:ext cx="2177529" cy="673284"/>
      </dsp:txXfrm>
    </dsp:sp>
    <dsp:sp modelId="{3FE573DB-5E71-49F6-9DEC-3ABE15DD01A6}">
      <dsp:nvSpPr>
        <dsp:cNvPr id="0" name=""/>
        <dsp:cNvSpPr/>
      </dsp:nvSpPr>
      <dsp:spPr>
        <a:xfrm>
          <a:off x="2246649" y="2975182"/>
          <a:ext cx="6394310" cy="70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1689100">
            <a:lnSpc>
              <a:spcPct val="90000"/>
            </a:lnSpc>
            <a:spcBef>
              <a:spcPct val="0"/>
            </a:spcBef>
            <a:spcAft>
              <a:spcPct val="35000"/>
            </a:spcAft>
            <a:buNone/>
          </a:pPr>
          <a:r>
            <a:rPr lang="en-US" sz="3800" kern="1200" dirty="0">
              <a:latin typeface="Verdana" panose="020B0604030504040204" pitchFamily="34" charset="0"/>
              <a:ea typeface="Verdana" panose="020B0604030504040204" pitchFamily="34" charset="0"/>
            </a:rPr>
            <a:t>Debriefing</a:t>
          </a:r>
        </a:p>
      </dsp:txBody>
      <dsp:txXfrm>
        <a:off x="2246649" y="2975182"/>
        <a:ext cx="6394310" cy="707844"/>
      </dsp:txXfrm>
    </dsp:sp>
    <dsp:sp modelId="{21E5A2FF-D07A-4EE0-90CA-8C1A7213FFF2}">
      <dsp:nvSpPr>
        <dsp:cNvPr id="0" name=""/>
        <dsp:cNvSpPr/>
      </dsp:nvSpPr>
      <dsp:spPr>
        <a:xfrm>
          <a:off x="0" y="2975182"/>
          <a:ext cx="2246649" cy="707844"/>
        </a:xfrm>
        <a:prstGeom prst="round2SameRect">
          <a:avLst>
            <a:gd name="adj1" fmla="val 16670"/>
            <a:gd name="adj2" fmla="val 0"/>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Verdana" panose="020B0604030504040204" pitchFamily="34" charset="0"/>
              <a:ea typeface="Verdana" panose="020B0604030504040204" pitchFamily="34" charset="0"/>
            </a:rPr>
            <a:t>D</a:t>
          </a:r>
        </a:p>
      </dsp:txBody>
      <dsp:txXfrm>
        <a:off x="34560" y="3009742"/>
        <a:ext cx="2177529" cy="673284"/>
      </dsp:txXfrm>
    </dsp:sp>
    <dsp:sp modelId="{2134D7E5-7B25-4947-8935-32A8023FBD2A}">
      <dsp:nvSpPr>
        <dsp:cNvPr id="0" name=""/>
        <dsp:cNvSpPr/>
      </dsp:nvSpPr>
      <dsp:spPr>
        <a:xfrm>
          <a:off x="2246649" y="3718418"/>
          <a:ext cx="6394310" cy="70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1689100">
            <a:lnSpc>
              <a:spcPct val="90000"/>
            </a:lnSpc>
            <a:spcBef>
              <a:spcPct val="0"/>
            </a:spcBef>
            <a:spcAft>
              <a:spcPct val="35000"/>
            </a:spcAft>
            <a:buNone/>
          </a:pPr>
          <a:r>
            <a:rPr lang="en-US" sz="3800" kern="1200" dirty="0">
              <a:latin typeface="Verdana" panose="020B0604030504040204" pitchFamily="34" charset="0"/>
              <a:ea typeface="Verdana" panose="020B0604030504040204" pitchFamily="34" charset="0"/>
            </a:rPr>
            <a:t>Withdrawal (Right to)</a:t>
          </a:r>
        </a:p>
      </dsp:txBody>
      <dsp:txXfrm>
        <a:off x="2246649" y="3718418"/>
        <a:ext cx="6394310" cy="707844"/>
      </dsp:txXfrm>
    </dsp:sp>
    <dsp:sp modelId="{C3EA23CB-049C-4966-A41B-319C5DB14A59}">
      <dsp:nvSpPr>
        <dsp:cNvPr id="0" name=""/>
        <dsp:cNvSpPr/>
      </dsp:nvSpPr>
      <dsp:spPr>
        <a:xfrm>
          <a:off x="0" y="3718418"/>
          <a:ext cx="2246649" cy="707844"/>
        </a:xfrm>
        <a:prstGeom prst="round2SameRect">
          <a:avLst>
            <a:gd name="adj1" fmla="val 16670"/>
            <a:gd name="adj2" fmla="val 0"/>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Verdana" panose="020B0604030504040204" pitchFamily="34" charset="0"/>
              <a:ea typeface="Verdana" panose="020B0604030504040204" pitchFamily="34" charset="0"/>
            </a:rPr>
            <a:t>W</a:t>
          </a:r>
        </a:p>
      </dsp:txBody>
      <dsp:txXfrm>
        <a:off x="34560" y="3752978"/>
        <a:ext cx="2177529" cy="673284"/>
      </dsp:txXfrm>
    </dsp:sp>
    <dsp:sp modelId="{94D101BD-9313-4DCA-B609-4CC73ED7CEE0}">
      <dsp:nvSpPr>
        <dsp:cNvPr id="0" name=""/>
        <dsp:cNvSpPr/>
      </dsp:nvSpPr>
      <dsp:spPr>
        <a:xfrm>
          <a:off x="2246649" y="4461655"/>
          <a:ext cx="6394310" cy="70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1689100">
            <a:lnSpc>
              <a:spcPct val="90000"/>
            </a:lnSpc>
            <a:spcBef>
              <a:spcPct val="0"/>
            </a:spcBef>
            <a:spcAft>
              <a:spcPct val="35000"/>
            </a:spcAft>
            <a:buNone/>
          </a:pPr>
          <a:r>
            <a:rPr lang="en-US" sz="3800" kern="1200" dirty="0">
              <a:latin typeface="Verdana" panose="020B0604030504040204" pitchFamily="34" charset="0"/>
              <a:ea typeface="Verdana" panose="020B0604030504040204" pitchFamily="34" charset="0"/>
            </a:rPr>
            <a:t>Protection from Harm</a:t>
          </a:r>
        </a:p>
      </dsp:txBody>
      <dsp:txXfrm>
        <a:off x="2246649" y="4461655"/>
        <a:ext cx="6394310" cy="707844"/>
      </dsp:txXfrm>
    </dsp:sp>
    <dsp:sp modelId="{92E2C7A9-94E6-4846-B670-188AB77593BC}">
      <dsp:nvSpPr>
        <dsp:cNvPr id="0" name=""/>
        <dsp:cNvSpPr/>
      </dsp:nvSpPr>
      <dsp:spPr>
        <a:xfrm>
          <a:off x="0" y="4461655"/>
          <a:ext cx="2246649" cy="707844"/>
        </a:xfrm>
        <a:prstGeom prst="round2SameRect">
          <a:avLst>
            <a:gd name="adj1" fmla="val 16670"/>
            <a:gd name="adj2" fmla="val 0"/>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Verdana" panose="020B0604030504040204" pitchFamily="34" charset="0"/>
              <a:ea typeface="Verdana" panose="020B0604030504040204" pitchFamily="34" charset="0"/>
            </a:rPr>
            <a:t>P</a:t>
          </a:r>
        </a:p>
      </dsp:txBody>
      <dsp:txXfrm>
        <a:off x="34560" y="4496215"/>
        <a:ext cx="2177529" cy="673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94C44-9AC1-4CEB-BD05-B3A4BD087735}">
      <dsp:nvSpPr>
        <dsp:cNvPr id="0" name=""/>
        <dsp:cNvSpPr/>
      </dsp:nvSpPr>
      <dsp:spPr>
        <a:xfrm>
          <a:off x="0" y="468764"/>
          <a:ext cx="8389242" cy="1311975"/>
        </a:xfrm>
        <a:prstGeom prst="round2DiagRect">
          <a:avLst/>
        </a:prstGeom>
        <a:solidFill>
          <a:schemeClr val="lt1">
            <a:alpha val="90000"/>
            <a:hueOff val="0"/>
            <a:satOff val="0"/>
            <a:lumOff val="0"/>
            <a:alphaOff val="0"/>
          </a:schemeClr>
        </a:solidFill>
        <a:ln w="25400" cap="flat" cmpd="sng" algn="ctr">
          <a:solidFill>
            <a:srgbClr val="660066"/>
          </a:solidFill>
          <a:prstDash val="solid"/>
        </a:ln>
        <a:effectLst/>
      </dsp:spPr>
      <dsp:style>
        <a:lnRef idx="2">
          <a:scrgbClr r="0" g="0" b="0"/>
        </a:lnRef>
        <a:fillRef idx="1">
          <a:scrgbClr r="0" g="0" b="0"/>
        </a:fillRef>
        <a:effectRef idx="0">
          <a:scrgbClr r="0" g="0" b="0"/>
        </a:effectRef>
        <a:fontRef idx="minor"/>
      </dsp:style>
      <dsp:txBody>
        <a:bodyPr spcFirstLastPara="0" vert="horz" wrap="square" lIns="651098" tIns="354076" rIns="65109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Verdana" panose="020B0604030504040204" pitchFamily="34" charset="0"/>
              <a:ea typeface="Verdana" panose="020B0604030504040204" pitchFamily="34" charset="0"/>
            </a:rPr>
            <a:t>Data collection must be collected for a lawful reason (Article 6), fairly </a:t>
          </a:r>
          <a:r>
            <a:rPr lang="en-US" sz="1700" kern="1200" dirty="0" err="1">
              <a:latin typeface="Verdana" panose="020B0604030504040204" pitchFamily="34" charset="0"/>
              <a:ea typeface="Verdana" panose="020B0604030504040204" pitchFamily="34" charset="0"/>
            </a:rPr>
            <a:t>analyse</a:t>
          </a:r>
          <a:r>
            <a:rPr lang="en-US" sz="1700" kern="1200" dirty="0">
              <a:latin typeface="Verdana" panose="020B0604030504040204" pitchFamily="34" charset="0"/>
              <a:ea typeface="Verdana" panose="020B0604030504040204" pitchFamily="34" charset="0"/>
            </a:rPr>
            <a:t> data, and be transparent to participants about its use.</a:t>
          </a:r>
        </a:p>
      </dsp:txBody>
      <dsp:txXfrm>
        <a:off x="64045" y="532809"/>
        <a:ext cx="8261152" cy="1183885"/>
      </dsp:txXfrm>
    </dsp:sp>
    <dsp:sp modelId="{3522A1FD-8E15-47B7-8D49-3E1BB3E01473}">
      <dsp:nvSpPr>
        <dsp:cNvPr id="0" name=""/>
        <dsp:cNvSpPr/>
      </dsp:nvSpPr>
      <dsp:spPr>
        <a:xfrm>
          <a:off x="419462" y="217844"/>
          <a:ext cx="5872469" cy="501840"/>
        </a:xfrm>
        <a:prstGeom prst="round2DiagRect">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965" tIns="0" rIns="22196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rPr>
            <a:t>Lawfulness, Fairness and Transparency</a:t>
          </a:r>
        </a:p>
      </dsp:txBody>
      <dsp:txXfrm>
        <a:off x="443960" y="242342"/>
        <a:ext cx="5823473" cy="452844"/>
      </dsp:txXfrm>
    </dsp:sp>
    <dsp:sp modelId="{A578AB13-55E8-41E5-90E3-430D94F3A21B}">
      <dsp:nvSpPr>
        <dsp:cNvPr id="0" name=""/>
        <dsp:cNvSpPr/>
      </dsp:nvSpPr>
      <dsp:spPr>
        <a:xfrm>
          <a:off x="0" y="2123460"/>
          <a:ext cx="8389242" cy="1071000"/>
        </a:xfrm>
        <a:prstGeom prst="round2DiagRect">
          <a:avLst/>
        </a:prstGeom>
        <a:solidFill>
          <a:schemeClr val="lt1">
            <a:alpha val="90000"/>
            <a:hueOff val="0"/>
            <a:satOff val="0"/>
            <a:lumOff val="0"/>
            <a:alphaOff val="0"/>
          </a:schemeClr>
        </a:solidFill>
        <a:ln w="25400" cap="flat" cmpd="sng" algn="ctr">
          <a:solidFill>
            <a:srgbClr val="660066"/>
          </a:solidFill>
          <a:prstDash val="solid"/>
        </a:ln>
        <a:effectLst/>
      </dsp:spPr>
      <dsp:style>
        <a:lnRef idx="2">
          <a:scrgbClr r="0" g="0" b="0"/>
        </a:lnRef>
        <a:fillRef idx="1">
          <a:scrgbClr r="0" g="0" b="0"/>
        </a:fillRef>
        <a:effectRef idx="0">
          <a:scrgbClr r="0" g="0" b="0"/>
        </a:effectRef>
        <a:fontRef idx="minor"/>
      </dsp:style>
      <dsp:txBody>
        <a:bodyPr spcFirstLastPara="0" vert="horz" wrap="square" lIns="651098" tIns="354076" rIns="65109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Verdana" panose="020B0604030504040204" pitchFamily="34" charset="0"/>
              <a:ea typeface="Verdana" panose="020B0604030504040204" pitchFamily="34" charset="0"/>
            </a:rPr>
            <a:t>Researchers must tell the participants the reason the data was collected (either in the informed consent or debrief).</a:t>
          </a:r>
        </a:p>
      </dsp:txBody>
      <dsp:txXfrm>
        <a:off x="52282" y="2175742"/>
        <a:ext cx="8284678" cy="966436"/>
      </dsp:txXfrm>
    </dsp:sp>
    <dsp:sp modelId="{C0F3C9D9-9169-440A-9D91-41FB2136C9A4}">
      <dsp:nvSpPr>
        <dsp:cNvPr id="0" name=""/>
        <dsp:cNvSpPr/>
      </dsp:nvSpPr>
      <dsp:spPr>
        <a:xfrm>
          <a:off x="419462" y="1872540"/>
          <a:ext cx="5872469" cy="501840"/>
        </a:xfrm>
        <a:prstGeom prst="round2DiagRect">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965" tIns="0" rIns="22196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rPr>
            <a:t>Purpose Limitation</a:t>
          </a:r>
        </a:p>
      </dsp:txBody>
      <dsp:txXfrm>
        <a:off x="443960" y="1897038"/>
        <a:ext cx="5823473" cy="452844"/>
      </dsp:txXfrm>
    </dsp:sp>
    <dsp:sp modelId="{A5D76415-93E5-4771-A88C-6A0C9C31BC9F}">
      <dsp:nvSpPr>
        <dsp:cNvPr id="0" name=""/>
        <dsp:cNvSpPr/>
      </dsp:nvSpPr>
      <dsp:spPr>
        <a:xfrm>
          <a:off x="0" y="3537180"/>
          <a:ext cx="8389242" cy="1311975"/>
        </a:xfrm>
        <a:prstGeom prst="round2DiagRect">
          <a:avLst/>
        </a:prstGeom>
        <a:solidFill>
          <a:schemeClr val="lt1">
            <a:alpha val="90000"/>
            <a:hueOff val="0"/>
            <a:satOff val="0"/>
            <a:lumOff val="0"/>
            <a:alphaOff val="0"/>
          </a:schemeClr>
        </a:solidFill>
        <a:ln w="25400" cap="flat" cmpd="sng" algn="ctr">
          <a:solidFill>
            <a:srgbClr val="660066"/>
          </a:solidFill>
          <a:prstDash val="solid"/>
        </a:ln>
        <a:effectLst/>
      </dsp:spPr>
      <dsp:style>
        <a:lnRef idx="2">
          <a:scrgbClr r="0" g="0" b="0"/>
        </a:lnRef>
        <a:fillRef idx="1">
          <a:scrgbClr r="0" g="0" b="0"/>
        </a:fillRef>
        <a:effectRef idx="0">
          <a:scrgbClr r="0" g="0" b="0"/>
        </a:effectRef>
        <a:fontRef idx="minor"/>
      </dsp:style>
      <dsp:txBody>
        <a:bodyPr spcFirstLastPara="0" vert="horz" wrap="square" lIns="651098" tIns="354076" rIns="65109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Verdana" panose="020B0604030504040204" pitchFamily="34" charset="0"/>
              <a:ea typeface="Verdana" panose="020B0604030504040204" pitchFamily="34" charset="0"/>
            </a:rPr>
            <a:t>Only collect the data you intend to use.  Don’t capture loads of data about the participants you have no intention to report or </a:t>
          </a:r>
          <a:r>
            <a:rPr lang="en-US" sz="1700" kern="1200" dirty="0" err="1">
              <a:latin typeface="Verdana" panose="020B0604030504040204" pitchFamily="34" charset="0"/>
              <a:ea typeface="Verdana" panose="020B0604030504040204" pitchFamily="34" charset="0"/>
            </a:rPr>
            <a:t>analyse</a:t>
          </a:r>
          <a:r>
            <a:rPr lang="en-US" sz="1700" kern="1200" dirty="0">
              <a:latin typeface="Verdana" panose="020B0604030504040204" pitchFamily="34" charset="0"/>
              <a:ea typeface="Verdana" panose="020B0604030504040204" pitchFamily="34" charset="0"/>
            </a:rPr>
            <a:t>.</a:t>
          </a:r>
        </a:p>
      </dsp:txBody>
      <dsp:txXfrm>
        <a:off x="64045" y="3601225"/>
        <a:ext cx="8261152" cy="1183885"/>
      </dsp:txXfrm>
    </dsp:sp>
    <dsp:sp modelId="{34E506A3-F9E5-41B8-8624-EAFAD0F81EEF}">
      <dsp:nvSpPr>
        <dsp:cNvPr id="0" name=""/>
        <dsp:cNvSpPr/>
      </dsp:nvSpPr>
      <dsp:spPr>
        <a:xfrm>
          <a:off x="419462" y="3286260"/>
          <a:ext cx="5872469" cy="501840"/>
        </a:xfrm>
        <a:prstGeom prst="round2DiagRect">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965" tIns="0" rIns="22196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rPr>
            <a:t>Data </a:t>
          </a:r>
          <a:r>
            <a:rPr lang="en-US" sz="1700" kern="1200" dirty="0" err="1">
              <a:latin typeface="Verdana" panose="020B0604030504040204" pitchFamily="34" charset="0"/>
              <a:ea typeface="Verdana" panose="020B0604030504040204" pitchFamily="34" charset="0"/>
            </a:rPr>
            <a:t>Minimisation</a:t>
          </a:r>
          <a:endParaRPr lang="en-US" sz="1700" kern="1200" dirty="0">
            <a:latin typeface="Verdana" panose="020B0604030504040204" pitchFamily="34" charset="0"/>
            <a:ea typeface="Verdana" panose="020B0604030504040204" pitchFamily="34" charset="0"/>
          </a:endParaRPr>
        </a:p>
      </dsp:txBody>
      <dsp:txXfrm>
        <a:off x="443960" y="3310758"/>
        <a:ext cx="5823473" cy="452844"/>
      </dsp:txXfrm>
    </dsp:sp>
    <dsp:sp modelId="{8782BABD-7C5D-49E6-AEC1-F63EA237C282}">
      <dsp:nvSpPr>
        <dsp:cNvPr id="0" name=""/>
        <dsp:cNvSpPr/>
      </dsp:nvSpPr>
      <dsp:spPr>
        <a:xfrm>
          <a:off x="0" y="5191875"/>
          <a:ext cx="8389242" cy="1071000"/>
        </a:xfrm>
        <a:prstGeom prst="round2DiagRect">
          <a:avLst/>
        </a:prstGeom>
        <a:solidFill>
          <a:schemeClr val="lt1">
            <a:alpha val="90000"/>
            <a:hueOff val="0"/>
            <a:satOff val="0"/>
            <a:lumOff val="0"/>
            <a:alphaOff val="0"/>
          </a:schemeClr>
        </a:solidFill>
        <a:ln w="25400" cap="flat" cmpd="sng" algn="ctr">
          <a:solidFill>
            <a:srgbClr val="660066"/>
          </a:solidFill>
          <a:prstDash val="solid"/>
        </a:ln>
        <a:effectLst/>
      </dsp:spPr>
      <dsp:style>
        <a:lnRef idx="2">
          <a:scrgbClr r="0" g="0" b="0"/>
        </a:lnRef>
        <a:fillRef idx="1">
          <a:scrgbClr r="0" g="0" b="0"/>
        </a:fillRef>
        <a:effectRef idx="0">
          <a:scrgbClr r="0" g="0" b="0"/>
        </a:effectRef>
        <a:fontRef idx="minor"/>
      </dsp:style>
      <dsp:txBody>
        <a:bodyPr spcFirstLastPara="0" vert="horz" wrap="square" lIns="651098" tIns="354076" rIns="65109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Verdana" panose="020B0604030504040204" pitchFamily="34" charset="0"/>
              <a:ea typeface="Verdana" panose="020B0604030504040204" pitchFamily="34" charset="0"/>
            </a:rPr>
            <a:t>Data collected should be kept up-to-date (not super relevant to research, but perhaps for marketing and business data).</a:t>
          </a:r>
        </a:p>
      </dsp:txBody>
      <dsp:txXfrm>
        <a:off x="52282" y="5244157"/>
        <a:ext cx="8284678" cy="966436"/>
      </dsp:txXfrm>
    </dsp:sp>
    <dsp:sp modelId="{CA26186A-8132-423A-8DDA-0EDF0019342D}">
      <dsp:nvSpPr>
        <dsp:cNvPr id="0" name=""/>
        <dsp:cNvSpPr/>
      </dsp:nvSpPr>
      <dsp:spPr>
        <a:xfrm>
          <a:off x="419462" y="4940955"/>
          <a:ext cx="5872469" cy="501840"/>
        </a:xfrm>
        <a:prstGeom prst="round2DiagRect">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965" tIns="0" rIns="22196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rPr>
            <a:t>Accuracy</a:t>
          </a:r>
        </a:p>
      </dsp:txBody>
      <dsp:txXfrm>
        <a:off x="443960" y="4965453"/>
        <a:ext cx="5823473"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8AB13-55E8-41E5-90E3-430D94F3A21B}">
      <dsp:nvSpPr>
        <dsp:cNvPr id="0" name=""/>
        <dsp:cNvSpPr/>
      </dsp:nvSpPr>
      <dsp:spPr>
        <a:xfrm>
          <a:off x="0" y="520437"/>
          <a:ext cx="8389242" cy="2268000"/>
        </a:xfrm>
        <a:prstGeom prst="round2DiagRect">
          <a:avLst/>
        </a:prstGeom>
        <a:solidFill>
          <a:schemeClr val="lt1">
            <a:alpha val="90000"/>
            <a:hueOff val="0"/>
            <a:satOff val="0"/>
            <a:lumOff val="0"/>
            <a:alphaOff val="0"/>
          </a:schemeClr>
        </a:solidFill>
        <a:ln w="25400" cap="flat" cmpd="sng" algn="ctr">
          <a:solidFill>
            <a:srgbClr val="660066"/>
          </a:solidFill>
          <a:prstDash val="solid"/>
        </a:ln>
        <a:effectLst/>
      </dsp:spPr>
      <dsp:style>
        <a:lnRef idx="2">
          <a:scrgbClr r="0" g="0" b="0"/>
        </a:lnRef>
        <a:fillRef idx="1">
          <a:scrgbClr r="0" g="0" b="0"/>
        </a:fillRef>
        <a:effectRef idx="0">
          <a:scrgbClr r="0" g="0" b="0"/>
        </a:effectRef>
        <a:fontRef idx="minor"/>
      </dsp:style>
      <dsp:txBody>
        <a:bodyPr spcFirstLastPara="0" vert="horz" wrap="square" lIns="651098" tIns="333248" rIns="65109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Verdana" panose="020B0604030504040204" pitchFamily="34" charset="0"/>
              <a:ea typeface="Verdana" panose="020B0604030504040204" pitchFamily="34" charset="0"/>
            </a:rPr>
            <a:t>Researchers may not hold personal data for any longer than is necessary.  I recommend research data intended for publication is held for 10 years in case it is needed for meta-study of for questions of transparency, reliability and/or validity.</a:t>
          </a:r>
        </a:p>
        <a:p>
          <a:pPr marL="171450" lvl="1" indent="-171450" algn="l" defTabSz="711200">
            <a:lnSpc>
              <a:spcPct val="90000"/>
            </a:lnSpc>
            <a:spcBef>
              <a:spcPct val="0"/>
            </a:spcBef>
            <a:spcAft>
              <a:spcPct val="15000"/>
            </a:spcAft>
            <a:buChar char="•"/>
          </a:pPr>
          <a:r>
            <a:rPr lang="en-US" sz="1600" kern="1200" dirty="0">
              <a:latin typeface="Verdana" panose="020B0604030504040204" pitchFamily="34" charset="0"/>
              <a:ea typeface="Verdana" panose="020B0604030504040204" pitchFamily="34" charset="0"/>
            </a:rPr>
            <a:t>Student project data should be destroyed when your grade has been confirmed by the moderation process, or when you graduate university</a:t>
          </a:r>
        </a:p>
      </dsp:txBody>
      <dsp:txXfrm>
        <a:off x="110715" y="631152"/>
        <a:ext cx="8167812" cy="2046570"/>
      </dsp:txXfrm>
    </dsp:sp>
    <dsp:sp modelId="{C0F3C9D9-9169-440A-9D91-41FB2136C9A4}">
      <dsp:nvSpPr>
        <dsp:cNvPr id="0" name=""/>
        <dsp:cNvSpPr/>
      </dsp:nvSpPr>
      <dsp:spPr>
        <a:xfrm>
          <a:off x="419462" y="284277"/>
          <a:ext cx="5872469" cy="472320"/>
        </a:xfrm>
        <a:prstGeom prst="round2DiagRect">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965" tIns="0" rIns="221965"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Storage Limitation</a:t>
          </a:r>
        </a:p>
      </dsp:txBody>
      <dsp:txXfrm>
        <a:off x="442519" y="307334"/>
        <a:ext cx="5826355" cy="426206"/>
      </dsp:txXfrm>
    </dsp:sp>
    <dsp:sp modelId="{A5D76415-93E5-4771-A88C-6A0C9C31BC9F}">
      <dsp:nvSpPr>
        <dsp:cNvPr id="0" name=""/>
        <dsp:cNvSpPr/>
      </dsp:nvSpPr>
      <dsp:spPr>
        <a:xfrm>
          <a:off x="0" y="3110998"/>
          <a:ext cx="8389242" cy="1814400"/>
        </a:xfrm>
        <a:prstGeom prst="round2DiagRect">
          <a:avLst/>
        </a:prstGeom>
        <a:solidFill>
          <a:schemeClr val="lt1">
            <a:alpha val="90000"/>
            <a:hueOff val="0"/>
            <a:satOff val="0"/>
            <a:lumOff val="0"/>
            <a:alphaOff val="0"/>
          </a:schemeClr>
        </a:solidFill>
        <a:ln w="25400" cap="flat" cmpd="sng" algn="ctr">
          <a:solidFill>
            <a:srgbClr val="660066"/>
          </a:solidFill>
          <a:prstDash val="solid"/>
        </a:ln>
        <a:effectLst/>
      </dsp:spPr>
      <dsp:style>
        <a:lnRef idx="2">
          <a:scrgbClr r="0" g="0" b="0"/>
        </a:lnRef>
        <a:fillRef idx="1">
          <a:scrgbClr r="0" g="0" b="0"/>
        </a:fillRef>
        <a:effectRef idx="0">
          <a:scrgbClr r="0" g="0" b="0"/>
        </a:effectRef>
        <a:fontRef idx="minor"/>
      </dsp:style>
      <dsp:txBody>
        <a:bodyPr spcFirstLastPara="0" vert="horz" wrap="square" lIns="651098" tIns="333248" rIns="65109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Verdana" panose="020B0604030504040204" pitchFamily="34" charset="0"/>
              <a:ea typeface="Verdana" panose="020B0604030504040204" pitchFamily="34" charset="0"/>
            </a:rPr>
            <a:t>You must keep data appropriately secure so it is not lost or stolen.</a:t>
          </a:r>
        </a:p>
        <a:p>
          <a:pPr marL="171450" lvl="1" indent="-171450" algn="l" defTabSz="711200">
            <a:lnSpc>
              <a:spcPct val="90000"/>
            </a:lnSpc>
            <a:spcBef>
              <a:spcPct val="0"/>
            </a:spcBef>
            <a:spcAft>
              <a:spcPct val="15000"/>
            </a:spcAft>
            <a:buChar char="•"/>
          </a:pPr>
          <a:r>
            <a:rPr lang="en-US" sz="1600" kern="1200" dirty="0">
              <a:latin typeface="Verdana" panose="020B0604030504040204" pitchFamily="34" charset="0"/>
              <a:ea typeface="Verdana" panose="020B0604030504040204" pitchFamily="34" charset="0"/>
            </a:rPr>
            <a:t>We recommend a double-lock mechanism.  Keep data in your Richmond Drive (one password) and put it in a password-protected folder (second password).</a:t>
          </a:r>
        </a:p>
      </dsp:txBody>
      <dsp:txXfrm>
        <a:off x="88572" y="3199570"/>
        <a:ext cx="8212098" cy="1637256"/>
      </dsp:txXfrm>
    </dsp:sp>
    <dsp:sp modelId="{34E506A3-F9E5-41B8-8624-EAFAD0F81EEF}">
      <dsp:nvSpPr>
        <dsp:cNvPr id="0" name=""/>
        <dsp:cNvSpPr/>
      </dsp:nvSpPr>
      <dsp:spPr>
        <a:xfrm>
          <a:off x="419462" y="2874838"/>
          <a:ext cx="5872469" cy="472320"/>
        </a:xfrm>
        <a:prstGeom prst="round2DiagRect">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965" tIns="0" rIns="221965"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Integrity and Confidentiality</a:t>
          </a:r>
        </a:p>
      </dsp:txBody>
      <dsp:txXfrm>
        <a:off x="442519" y="2897895"/>
        <a:ext cx="5826355" cy="426206"/>
      </dsp:txXfrm>
    </dsp:sp>
    <dsp:sp modelId="{8782BABD-7C5D-49E6-AEC1-F63EA237C282}">
      <dsp:nvSpPr>
        <dsp:cNvPr id="0" name=""/>
        <dsp:cNvSpPr/>
      </dsp:nvSpPr>
      <dsp:spPr>
        <a:xfrm>
          <a:off x="0" y="5247958"/>
          <a:ext cx="8389242" cy="1008000"/>
        </a:xfrm>
        <a:prstGeom prst="round2DiagRect">
          <a:avLst/>
        </a:prstGeom>
        <a:solidFill>
          <a:schemeClr val="lt1">
            <a:alpha val="90000"/>
            <a:hueOff val="0"/>
            <a:satOff val="0"/>
            <a:lumOff val="0"/>
            <a:alphaOff val="0"/>
          </a:schemeClr>
        </a:solidFill>
        <a:ln w="25400" cap="flat" cmpd="sng" algn="ctr">
          <a:solidFill>
            <a:srgbClr val="660066"/>
          </a:solidFill>
          <a:prstDash val="solid"/>
        </a:ln>
        <a:effectLst/>
      </dsp:spPr>
      <dsp:style>
        <a:lnRef idx="2">
          <a:scrgbClr r="0" g="0" b="0"/>
        </a:lnRef>
        <a:fillRef idx="1">
          <a:scrgbClr r="0" g="0" b="0"/>
        </a:fillRef>
        <a:effectRef idx="0">
          <a:scrgbClr r="0" g="0" b="0"/>
        </a:effectRef>
        <a:fontRef idx="minor"/>
      </dsp:style>
      <dsp:txBody>
        <a:bodyPr spcFirstLastPara="0" vert="horz" wrap="square" lIns="651098" tIns="333248" rIns="65109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Verdana" panose="020B0604030504040204" pitchFamily="34" charset="0"/>
              <a:ea typeface="Verdana" panose="020B0604030504040204" pitchFamily="34" charset="0"/>
            </a:rPr>
            <a:t>You must be responsible for the data you keep and its secure storage and compliance with the Data Protection Act 2018/GDPR.</a:t>
          </a:r>
        </a:p>
      </dsp:txBody>
      <dsp:txXfrm>
        <a:off x="49207" y="5297165"/>
        <a:ext cx="8290828" cy="909586"/>
      </dsp:txXfrm>
    </dsp:sp>
    <dsp:sp modelId="{CA26186A-8132-423A-8DDA-0EDF0019342D}">
      <dsp:nvSpPr>
        <dsp:cNvPr id="0" name=""/>
        <dsp:cNvSpPr/>
      </dsp:nvSpPr>
      <dsp:spPr>
        <a:xfrm>
          <a:off x="419462" y="5011798"/>
          <a:ext cx="5872469" cy="472320"/>
        </a:xfrm>
        <a:prstGeom prst="round2DiagRect">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965" tIns="0" rIns="221965"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Accountability</a:t>
          </a:r>
        </a:p>
      </dsp:txBody>
      <dsp:txXfrm>
        <a:off x="442519" y="5034855"/>
        <a:ext cx="5826355"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D09B7-A79A-4116-A0C4-F0159BE00329}">
      <dsp:nvSpPr>
        <dsp:cNvPr id="0" name=""/>
        <dsp:cNvSpPr/>
      </dsp:nvSpPr>
      <dsp:spPr>
        <a:xfrm>
          <a:off x="1853" y="1491257"/>
          <a:ext cx="2162968" cy="1081484"/>
        </a:xfrm>
        <a:prstGeom prst="round2DiagRect">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Verdana" panose="020B0604030504040204" pitchFamily="34" charset="0"/>
              <a:ea typeface="Verdana" panose="020B0604030504040204" pitchFamily="34" charset="0"/>
            </a:rPr>
            <a:t>Password 1 </a:t>
          </a:r>
          <a:br>
            <a:rPr lang="en-GB" sz="1400" kern="1200" dirty="0">
              <a:latin typeface="Verdana" panose="020B0604030504040204" pitchFamily="34" charset="0"/>
              <a:ea typeface="Verdana" panose="020B0604030504040204" pitchFamily="34" charset="0"/>
            </a:rPr>
          </a:br>
          <a:r>
            <a:rPr lang="en-GB" sz="1400" kern="1200" dirty="0">
              <a:latin typeface="Verdana" panose="020B0604030504040204" pitchFamily="34" charset="0"/>
              <a:ea typeface="Verdana" panose="020B0604030504040204" pitchFamily="34" charset="0"/>
            </a:rPr>
            <a:t>Microsoft 365 user password</a:t>
          </a:r>
        </a:p>
      </dsp:txBody>
      <dsp:txXfrm>
        <a:off x="54647" y="1544051"/>
        <a:ext cx="2057380" cy="975896"/>
      </dsp:txXfrm>
    </dsp:sp>
    <dsp:sp modelId="{B0C12D58-2C8D-4AFE-ADB8-0FE44C2F3AED}">
      <dsp:nvSpPr>
        <dsp:cNvPr id="0" name=""/>
        <dsp:cNvSpPr/>
      </dsp:nvSpPr>
      <dsp:spPr>
        <a:xfrm>
          <a:off x="2164822" y="2008049"/>
          <a:ext cx="865187" cy="47900"/>
        </a:xfrm>
        <a:custGeom>
          <a:avLst/>
          <a:gdLst/>
          <a:ahLst/>
          <a:cxnLst/>
          <a:rect l="0" t="0" r="0" b="0"/>
          <a:pathLst>
            <a:path>
              <a:moveTo>
                <a:pt x="0" y="23950"/>
              </a:moveTo>
              <a:lnTo>
                <a:pt x="865187" y="23950"/>
              </a:lnTo>
            </a:path>
          </a:pathLst>
        </a:custGeom>
        <a:noFill/>
        <a:ln w="76200" cap="flat" cmpd="sng" algn="ctr">
          <a:solidFill>
            <a:schemeClr val="tx1"/>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75786" y="2010370"/>
        <a:ext cx="43259" cy="43259"/>
      </dsp:txXfrm>
    </dsp:sp>
    <dsp:sp modelId="{67B96A5D-1D51-4362-8BBF-8B2E5B72460A}">
      <dsp:nvSpPr>
        <dsp:cNvPr id="0" name=""/>
        <dsp:cNvSpPr/>
      </dsp:nvSpPr>
      <dsp:spPr>
        <a:xfrm>
          <a:off x="3030009" y="1491257"/>
          <a:ext cx="2162968" cy="1081484"/>
        </a:xfrm>
        <a:prstGeom prst="round2DiagRect">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Verdana" panose="020B0604030504040204" pitchFamily="34" charset="0"/>
              <a:ea typeface="Verdana" panose="020B0604030504040204" pitchFamily="34" charset="0"/>
            </a:rPr>
            <a:t>Split the consent forms from the data into two different files</a:t>
          </a:r>
        </a:p>
      </dsp:txBody>
      <dsp:txXfrm>
        <a:off x="3082803" y="1544051"/>
        <a:ext cx="2057380" cy="975896"/>
      </dsp:txXfrm>
    </dsp:sp>
    <dsp:sp modelId="{9DC22AB0-80FF-4A2F-A81C-3111D64E40F6}">
      <dsp:nvSpPr>
        <dsp:cNvPr id="0" name=""/>
        <dsp:cNvSpPr/>
      </dsp:nvSpPr>
      <dsp:spPr>
        <a:xfrm rot="19457599">
          <a:off x="5092831" y="1697123"/>
          <a:ext cx="1065481" cy="47900"/>
        </a:xfrm>
        <a:custGeom>
          <a:avLst/>
          <a:gdLst/>
          <a:ahLst/>
          <a:cxnLst/>
          <a:rect l="0" t="0" r="0" b="0"/>
          <a:pathLst>
            <a:path>
              <a:moveTo>
                <a:pt x="0" y="23950"/>
              </a:moveTo>
              <a:lnTo>
                <a:pt x="1065481" y="23950"/>
              </a:lnTo>
            </a:path>
          </a:pathLst>
        </a:custGeom>
        <a:noFill/>
        <a:ln w="76200" cap="flat" cmpd="sng" algn="ctr">
          <a:solidFill>
            <a:schemeClr val="tx1"/>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98935" y="1694436"/>
        <a:ext cx="53274" cy="53274"/>
      </dsp:txXfrm>
    </dsp:sp>
    <dsp:sp modelId="{7223DF01-2CB9-4FEA-B943-67447C2A007E}">
      <dsp:nvSpPr>
        <dsp:cNvPr id="0" name=""/>
        <dsp:cNvSpPr/>
      </dsp:nvSpPr>
      <dsp:spPr>
        <a:xfrm>
          <a:off x="6058165" y="869404"/>
          <a:ext cx="2162968" cy="1081484"/>
        </a:xfrm>
        <a:prstGeom prst="round2DiagRect">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Verdana" panose="020B0604030504040204" pitchFamily="34" charset="0"/>
              <a:ea typeface="Verdana" panose="020B0604030504040204" pitchFamily="34" charset="0"/>
            </a:rPr>
            <a:t>Password 2</a:t>
          </a:r>
          <a:br>
            <a:rPr lang="en-GB" sz="1400" kern="1200" dirty="0">
              <a:latin typeface="Verdana" panose="020B0604030504040204" pitchFamily="34" charset="0"/>
              <a:ea typeface="Verdana" panose="020B0604030504040204" pitchFamily="34" charset="0"/>
            </a:rPr>
          </a:br>
          <a:r>
            <a:rPr lang="en-GB" sz="1400" kern="1200" dirty="0">
              <a:latin typeface="Verdana" panose="020B0604030504040204" pitchFamily="34" charset="0"/>
              <a:ea typeface="Verdana" panose="020B0604030504040204" pitchFamily="34" charset="0"/>
            </a:rPr>
            <a:t>Password Protect the file data is contained  within</a:t>
          </a:r>
        </a:p>
      </dsp:txBody>
      <dsp:txXfrm>
        <a:off x="6110959" y="922198"/>
        <a:ext cx="2057380" cy="975896"/>
      </dsp:txXfrm>
    </dsp:sp>
    <dsp:sp modelId="{6A13B4F0-E85B-43F0-A764-C0764E46751F}">
      <dsp:nvSpPr>
        <dsp:cNvPr id="0" name=""/>
        <dsp:cNvSpPr/>
      </dsp:nvSpPr>
      <dsp:spPr>
        <a:xfrm rot="2142401">
          <a:off x="5092831" y="2318976"/>
          <a:ext cx="1065481" cy="47900"/>
        </a:xfrm>
        <a:custGeom>
          <a:avLst/>
          <a:gdLst/>
          <a:ahLst/>
          <a:cxnLst/>
          <a:rect l="0" t="0" r="0" b="0"/>
          <a:pathLst>
            <a:path>
              <a:moveTo>
                <a:pt x="0" y="23950"/>
              </a:moveTo>
              <a:lnTo>
                <a:pt x="1065481" y="23950"/>
              </a:lnTo>
            </a:path>
          </a:pathLst>
        </a:custGeom>
        <a:noFill/>
        <a:ln w="76200" cap="flat" cmpd="sng" algn="ctr">
          <a:solidFill>
            <a:schemeClr val="tx1"/>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98935" y="2316289"/>
        <a:ext cx="53274" cy="53274"/>
      </dsp:txXfrm>
    </dsp:sp>
    <dsp:sp modelId="{B2D00F07-6290-4CFC-9AB9-D240633F6092}">
      <dsp:nvSpPr>
        <dsp:cNvPr id="0" name=""/>
        <dsp:cNvSpPr/>
      </dsp:nvSpPr>
      <dsp:spPr>
        <a:xfrm>
          <a:off x="6058165" y="2113111"/>
          <a:ext cx="2162968" cy="1081484"/>
        </a:xfrm>
        <a:prstGeom prst="round2DiagRect">
          <a:avLst/>
        </a:prstGeom>
        <a:solidFill>
          <a:srgbClr val="66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Verdana" panose="020B0604030504040204" pitchFamily="34" charset="0"/>
              <a:ea typeface="Verdana" panose="020B0604030504040204" pitchFamily="34" charset="0"/>
            </a:rPr>
            <a:t>Password 3</a:t>
          </a:r>
          <a:br>
            <a:rPr lang="en-GB" sz="1400" kern="1200" dirty="0">
              <a:latin typeface="Verdana" panose="020B0604030504040204" pitchFamily="34" charset="0"/>
              <a:ea typeface="Verdana" panose="020B0604030504040204" pitchFamily="34" charset="0"/>
            </a:rPr>
          </a:br>
          <a:r>
            <a:rPr lang="en-GB" sz="1400" kern="1200" dirty="0">
              <a:latin typeface="Verdana" panose="020B0604030504040204" pitchFamily="34" charset="0"/>
              <a:ea typeface="Verdana" panose="020B0604030504040204" pitchFamily="34" charset="0"/>
            </a:rPr>
            <a:t>Password Protect the file the consent forms are contained within</a:t>
          </a:r>
        </a:p>
      </dsp:txBody>
      <dsp:txXfrm>
        <a:off x="6110959" y="2165905"/>
        <a:ext cx="2057380" cy="975896"/>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4B7329AD-90FB-4A66-B106-4F192CFB49D7}" type="datetimeFigureOut">
              <a:rPr lang="en-GB" smtClean="0"/>
              <a:t>31/05/2023</a:t>
            </a:fld>
            <a:endParaRPr lang="en-GB"/>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1CFE3956-9A4F-42F2-A578-94628A921140}" type="slidenum">
              <a:rPr lang="en-GB" smtClean="0"/>
              <a:t>‹#›</a:t>
            </a:fld>
            <a:endParaRPr lang="en-GB"/>
          </a:p>
        </p:txBody>
      </p:sp>
    </p:spTree>
    <p:extLst>
      <p:ext uri="{BB962C8B-B14F-4D97-AF65-F5344CB8AC3E}">
        <p14:creationId xmlns:p14="http://schemas.microsoft.com/office/powerpoint/2010/main" val="4022835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15152F-F547-4A0B-A933-12DBE614E0B3}" type="datetimeFigureOut">
              <a:rPr lang="en-GB" smtClean="0"/>
              <a:pPr/>
              <a:t>31/05/2023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52D5D-CF06-49F5-BB94-BEB933E775E0}" type="slidenum">
              <a:rPr lang="en-GB" smtClean="0"/>
              <a:pPr/>
              <a:t>‹#›</a:t>
            </a:fld>
            <a:endParaRPr lang="en-GB"/>
          </a:p>
        </p:txBody>
      </p:sp>
    </p:spTree>
    <p:extLst>
      <p:ext uri="{BB962C8B-B14F-4D97-AF65-F5344CB8AC3E}">
        <p14:creationId xmlns:p14="http://schemas.microsoft.com/office/powerpoint/2010/main" val="14044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15152F-F547-4A0B-A933-12DBE614E0B3}" type="datetimeFigureOut">
              <a:rPr lang="en-GB" smtClean="0"/>
              <a:pPr/>
              <a:t>31/05/2023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52D5D-CF06-49F5-BB94-BEB933E775E0}" type="slidenum">
              <a:rPr lang="en-GB" smtClean="0"/>
              <a:pPr/>
              <a:t>‹#›</a:t>
            </a:fld>
            <a:endParaRPr lang="en-GB"/>
          </a:p>
        </p:txBody>
      </p:sp>
    </p:spTree>
    <p:extLst>
      <p:ext uri="{BB962C8B-B14F-4D97-AF65-F5344CB8AC3E}">
        <p14:creationId xmlns:p14="http://schemas.microsoft.com/office/powerpoint/2010/main" val="177960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15152F-F547-4A0B-A933-12DBE614E0B3}" type="datetimeFigureOut">
              <a:rPr lang="en-GB" smtClean="0"/>
              <a:pPr/>
              <a:t>31/05/2023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52D5D-CF06-49F5-BB94-BEB933E775E0}" type="slidenum">
              <a:rPr lang="en-GB" smtClean="0"/>
              <a:pPr/>
              <a:t>‹#›</a:t>
            </a:fld>
            <a:endParaRPr lang="en-GB"/>
          </a:p>
        </p:txBody>
      </p:sp>
    </p:spTree>
    <p:extLst>
      <p:ext uri="{BB962C8B-B14F-4D97-AF65-F5344CB8AC3E}">
        <p14:creationId xmlns:p14="http://schemas.microsoft.com/office/powerpoint/2010/main" val="20994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15152F-F547-4A0B-A933-12DBE614E0B3}" type="datetimeFigureOut">
              <a:rPr lang="en-GB" smtClean="0"/>
              <a:pPr/>
              <a:t>31/05/2023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52D5D-CF06-49F5-BB94-BEB933E775E0}" type="slidenum">
              <a:rPr lang="en-GB" smtClean="0"/>
              <a:pPr/>
              <a:t>‹#›</a:t>
            </a:fld>
            <a:endParaRPr lang="en-GB"/>
          </a:p>
        </p:txBody>
      </p:sp>
    </p:spTree>
    <p:extLst>
      <p:ext uri="{BB962C8B-B14F-4D97-AF65-F5344CB8AC3E}">
        <p14:creationId xmlns:p14="http://schemas.microsoft.com/office/powerpoint/2010/main" val="139352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15152F-F547-4A0B-A933-12DBE614E0B3}" type="datetimeFigureOut">
              <a:rPr lang="en-GB" smtClean="0"/>
              <a:pPr/>
              <a:t>31/05/2023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52D5D-CF06-49F5-BB94-BEB933E775E0}" type="slidenum">
              <a:rPr lang="en-GB" smtClean="0"/>
              <a:pPr/>
              <a:t>‹#›</a:t>
            </a:fld>
            <a:endParaRPr lang="en-GB"/>
          </a:p>
        </p:txBody>
      </p:sp>
    </p:spTree>
    <p:extLst>
      <p:ext uri="{BB962C8B-B14F-4D97-AF65-F5344CB8AC3E}">
        <p14:creationId xmlns:p14="http://schemas.microsoft.com/office/powerpoint/2010/main" val="54591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15152F-F547-4A0B-A933-12DBE614E0B3}" type="datetimeFigureOut">
              <a:rPr lang="en-GB" smtClean="0"/>
              <a:pPr/>
              <a:t>31/05/2023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52D5D-CF06-49F5-BB94-BEB933E775E0}" type="slidenum">
              <a:rPr lang="en-GB" smtClean="0"/>
              <a:pPr/>
              <a:t>‹#›</a:t>
            </a:fld>
            <a:endParaRPr lang="en-GB"/>
          </a:p>
        </p:txBody>
      </p:sp>
    </p:spTree>
    <p:extLst>
      <p:ext uri="{BB962C8B-B14F-4D97-AF65-F5344CB8AC3E}">
        <p14:creationId xmlns:p14="http://schemas.microsoft.com/office/powerpoint/2010/main" val="211733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15152F-F547-4A0B-A933-12DBE614E0B3}" type="datetimeFigureOut">
              <a:rPr lang="en-GB" smtClean="0"/>
              <a:pPr/>
              <a:t>31/05/2023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752D5D-CF06-49F5-BB94-BEB933E775E0}" type="slidenum">
              <a:rPr lang="en-GB" smtClean="0"/>
              <a:pPr/>
              <a:t>‹#›</a:t>
            </a:fld>
            <a:endParaRPr lang="en-GB"/>
          </a:p>
        </p:txBody>
      </p:sp>
    </p:spTree>
    <p:extLst>
      <p:ext uri="{BB962C8B-B14F-4D97-AF65-F5344CB8AC3E}">
        <p14:creationId xmlns:p14="http://schemas.microsoft.com/office/powerpoint/2010/main" val="38685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15152F-F547-4A0B-A933-12DBE614E0B3}" type="datetimeFigureOut">
              <a:rPr lang="en-GB" smtClean="0"/>
              <a:pPr/>
              <a:t>31/05/2023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752D5D-CF06-49F5-BB94-BEB933E775E0}" type="slidenum">
              <a:rPr lang="en-GB" smtClean="0"/>
              <a:pPr/>
              <a:t>‹#›</a:t>
            </a:fld>
            <a:endParaRPr lang="en-GB"/>
          </a:p>
        </p:txBody>
      </p:sp>
    </p:spTree>
    <p:extLst>
      <p:ext uri="{BB962C8B-B14F-4D97-AF65-F5344CB8AC3E}">
        <p14:creationId xmlns:p14="http://schemas.microsoft.com/office/powerpoint/2010/main" val="222881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5152F-F547-4A0B-A933-12DBE614E0B3}" type="datetimeFigureOut">
              <a:rPr lang="en-GB" smtClean="0"/>
              <a:pPr/>
              <a:t>31/05/2023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752D5D-CF06-49F5-BB94-BEB933E775E0}" type="slidenum">
              <a:rPr lang="en-GB" smtClean="0"/>
              <a:pPr/>
              <a:t>‹#›</a:t>
            </a:fld>
            <a:endParaRPr lang="en-GB"/>
          </a:p>
        </p:txBody>
      </p:sp>
    </p:spTree>
    <p:extLst>
      <p:ext uri="{BB962C8B-B14F-4D97-AF65-F5344CB8AC3E}">
        <p14:creationId xmlns:p14="http://schemas.microsoft.com/office/powerpoint/2010/main" val="404267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15152F-F547-4A0B-A933-12DBE614E0B3}" type="datetimeFigureOut">
              <a:rPr lang="en-GB" smtClean="0"/>
              <a:pPr/>
              <a:t>31/05/2023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52D5D-CF06-49F5-BB94-BEB933E775E0}" type="slidenum">
              <a:rPr lang="en-GB" smtClean="0"/>
              <a:pPr/>
              <a:t>‹#›</a:t>
            </a:fld>
            <a:endParaRPr lang="en-GB"/>
          </a:p>
        </p:txBody>
      </p:sp>
    </p:spTree>
    <p:extLst>
      <p:ext uri="{BB962C8B-B14F-4D97-AF65-F5344CB8AC3E}">
        <p14:creationId xmlns:p14="http://schemas.microsoft.com/office/powerpoint/2010/main" val="112873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15152F-F547-4A0B-A933-12DBE614E0B3}" type="datetimeFigureOut">
              <a:rPr lang="en-GB" smtClean="0"/>
              <a:pPr/>
              <a:t>31/05/2023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52D5D-CF06-49F5-BB94-BEB933E775E0}" type="slidenum">
              <a:rPr lang="en-GB" smtClean="0"/>
              <a:pPr/>
              <a:t>‹#›</a:t>
            </a:fld>
            <a:endParaRPr lang="en-GB"/>
          </a:p>
        </p:txBody>
      </p:sp>
    </p:spTree>
    <p:extLst>
      <p:ext uri="{BB962C8B-B14F-4D97-AF65-F5344CB8AC3E}">
        <p14:creationId xmlns:p14="http://schemas.microsoft.com/office/powerpoint/2010/main" val="96473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5152F-F547-4A0B-A933-12DBE614E0B3}" type="datetimeFigureOut">
              <a:rPr lang="en-GB" smtClean="0"/>
              <a:pPr/>
              <a:t>31/05/2023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52D5D-CF06-49F5-BB94-BEB933E775E0}" type="slidenum">
              <a:rPr lang="en-GB" smtClean="0"/>
              <a:pPr/>
              <a:t>‹#›</a:t>
            </a:fld>
            <a:endParaRPr lang="en-GB"/>
          </a:p>
        </p:txBody>
      </p:sp>
    </p:spTree>
    <p:extLst>
      <p:ext uri="{BB962C8B-B14F-4D97-AF65-F5344CB8AC3E}">
        <p14:creationId xmlns:p14="http://schemas.microsoft.com/office/powerpoint/2010/main" val="1238396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grpSp>
        <p:nvGrpSpPr>
          <p:cNvPr id="16" name="Group 7"/>
          <p:cNvGrpSpPr>
            <a:grpSpLocks/>
          </p:cNvGrpSpPr>
          <p:nvPr/>
        </p:nvGrpSpPr>
        <p:grpSpPr bwMode="auto">
          <a:xfrm>
            <a:off x="251520" y="4610025"/>
            <a:ext cx="8640960" cy="142875"/>
            <a:chOff x="1763688" y="1124744"/>
            <a:chExt cx="6984776" cy="144016"/>
          </a:xfrm>
        </p:grpSpPr>
        <p:cxnSp>
          <p:nvCxnSpPr>
            <p:cNvPr id="29" name="Straight Connector 28"/>
            <p:cNvCxnSpPr/>
            <p:nvPr/>
          </p:nvCxnSpPr>
          <p:spPr>
            <a:xfrm>
              <a:off x="1763688" y="1196753"/>
              <a:ext cx="698477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79581" y="1124744"/>
              <a:ext cx="360351" cy="144016"/>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31" name="Rectangle 30"/>
            <p:cNvSpPr/>
            <p:nvPr/>
          </p:nvSpPr>
          <p:spPr>
            <a:xfrm>
              <a:off x="8172220" y="1124744"/>
              <a:ext cx="396862" cy="144016"/>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pic>
        <p:nvPicPr>
          <p:cNvPr id="11" name="Picture 10"/>
          <p:cNvPicPr>
            <a:picLocks noChangeAspect="1"/>
          </p:cNvPicPr>
          <p:nvPr/>
        </p:nvPicPr>
        <p:blipFill>
          <a:blip r:embed="rId2"/>
          <a:stretch>
            <a:fillRect/>
          </a:stretch>
        </p:blipFill>
        <p:spPr>
          <a:xfrm>
            <a:off x="3027742" y="-1"/>
            <a:ext cx="3088517" cy="3766684"/>
          </a:xfrm>
          <a:prstGeom prst="rect">
            <a:avLst/>
          </a:prstGeom>
        </p:spPr>
      </p:pic>
      <p:grpSp>
        <p:nvGrpSpPr>
          <p:cNvPr id="39" name="Group 7"/>
          <p:cNvGrpSpPr>
            <a:grpSpLocks/>
          </p:cNvGrpSpPr>
          <p:nvPr/>
        </p:nvGrpSpPr>
        <p:grpSpPr bwMode="auto">
          <a:xfrm>
            <a:off x="251520" y="6120065"/>
            <a:ext cx="8640960" cy="142875"/>
            <a:chOff x="1763688" y="1124744"/>
            <a:chExt cx="6984776" cy="144016"/>
          </a:xfrm>
        </p:grpSpPr>
        <p:cxnSp>
          <p:nvCxnSpPr>
            <p:cNvPr id="40" name="Straight Connector 39"/>
            <p:cNvCxnSpPr/>
            <p:nvPr/>
          </p:nvCxnSpPr>
          <p:spPr>
            <a:xfrm>
              <a:off x="1763688" y="1196753"/>
              <a:ext cx="698477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979581" y="1124744"/>
              <a:ext cx="360351" cy="144016"/>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42" name="Rectangle 41"/>
            <p:cNvSpPr/>
            <p:nvPr/>
          </p:nvSpPr>
          <p:spPr>
            <a:xfrm>
              <a:off x="8172220" y="1124744"/>
              <a:ext cx="396862" cy="144016"/>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sp>
        <p:nvSpPr>
          <p:cNvPr id="13" name="TextBox 12"/>
          <p:cNvSpPr txBox="1"/>
          <p:nvPr/>
        </p:nvSpPr>
        <p:spPr>
          <a:xfrm>
            <a:off x="36513" y="3815203"/>
            <a:ext cx="9070975" cy="882293"/>
          </a:xfrm>
          <a:prstGeom prst="rect">
            <a:avLst/>
          </a:prstGeom>
          <a:noFill/>
        </p:spPr>
        <p:txBody>
          <a:bodyPr>
            <a:spAutoFit/>
          </a:bodyPr>
          <a:lstStyle/>
          <a:p>
            <a:pPr algn="ctr" fontAlgn="auto">
              <a:spcBef>
                <a:spcPts val="0"/>
              </a:spcBef>
              <a:spcAft>
                <a:spcPts val="400"/>
              </a:spcAft>
              <a:defRPr/>
            </a:pPr>
            <a:r>
              <a:rPr lang="en-GB" sz="2400" dirty="0">
                <a:solidFill>
                  <a:schemeClr val="tx1">
                    <a:lumMod val="95000"/>
                    <a:lumOff val="5000"/>
                  </a:schemeClr>
                </a:solidFill>
                <a:latin typeface="Verdana" pitchFamily="34" charset="0"/>
                <a:ea typeface="Verdana" pitchFamily="34" charset="0"/>
                <a:cs typeface="Verdana" pitchFamily="34" charset="0"/>
              </a:rPr>
              <a:t>Conducting Ethical Research with the</a:t>
            </a:r>
          </a:p>
          <a:p>
            <a:pPr algn="ctr" fontAlgn="auto">
              <a:spcBef>
                <a:spcPts val="0"/>
              </a:spcBef>
              <a:spcAft>
                <a:spcPts val="400"/>
              </a:spcAft>
              <a:defRPr/>
            </a:pPr>
            <a:r>
              <a:rPr lang="en-GB" sz="2400" dirty="0">
                <a:solidFill>
                  <a:schemeClr val="tx1">
                    <a:lumMod val="95000"/>
                    <a:lumOff val="5000"/>
                  </a:schemeClr>
                </a:solidFill>
                <a:latin typeface="Verdana" pitchFamily="34" charset="0"/>
                <a:ea typeface="Verdana" pitchFamily="34" charset="0"/>
                <a:cs typeface="Verdana" pitchFamily="34" charset="0"/>
              </a:rPr>
              <a:t>Richmond University Ethics Committee</a:t>
            </a:r>
          </a:p>
        </p:txBody>
      </p:sp>
      <p:sp>
        <p:nvSpPr>
          <p:cNvPr id="14" name="TextBox 13"/>
          <p:cNvSpPr txBox="1"/>
          <p:nvPr/>
        </p:nvSpPr>
        <p:spPr>
          <a:xfrm>
            <a:off x="107950" y="4710230"/>
            <a:ext cx="8999538" cy="415498"/>
          </a:xfrm>
          <a:prstGeom prst="rect">
            <a:avLst/>
          </a:prstGeom>
          <a:noFill/>
        </p:spPr>
        <p:txBody>
          <a:bodyPr wrap="square">
            <a:spAutoFit/>
          </a:bodyPr>
          <a:lstStyle/>
          <a:p>
            <a:pPr algn="ctr" fontAlgn="auto">
              <a:spcBef>
                <a:spcPts val="0"/>
              </a:spcBef>
              <a:spcAft>
                <a:spcPts val="0"/>
              </a:spcAft>
              <a:defRPr/>
            </a:pPr>
            <a:r>
              <a:rPr lang="en-GB" sz="2000" dirty="0">
                <a:solidFill>
                  <a:schemeClr val="tx1">
                    <a:lumMod val="95000"/>
                    <a:lumOff val="5000"/>
                  </a:schemeClr>
                </a:solidFill>
                <a:latin typeface="Verdana" pitchFamily="34" charset="0"/>
                <a:ea typeface="Verdana" pitchFamily="34" charset="0"/>
                <a:cs typeface="Verdana" pitchFamily="34" charset="0"/>
              </a:rPr>
              <a:t>GEP3105: Tools for Change</a:t>
            </a:r>
            <a:endParaRPr lang="en-GB" sz="700" dirty="0">
              <a:solidFill>
                <a:schemeClr val="tx1">
                  <a:lumMod val="95000"/>
                  <a:lumOff val="5000"/>
                </a:schemeClr>
              </a:solidFill>
              <a:latin typeface="Verdana" pitchFamily="34" charset="0"/>
              <a:ea typeface="Verdana" pitchFamily="34" charset="0"/>
              <a:cs typeface="Verdana" pitchFamily="34" charset="0"/>
            </a:endParaRPr>
          </a:p>
          <a:p>
            <a:pPr algn="ctr" fontAlgn="auto">
              <a:spcBef>
                <a:spcPts val="0"/>
              </a:spcBef>
              <a:spcAft>
                <a:spcPts val="0"/>
              </a:spcAft>
              <a:defRPr/>
            </a:pPr>
            <a:endParaRPr lang="en-GB" sz="100" dirty="0">
              <a:solidFill>
                <a:schemeClr val="tx1">
                  <a:lumMod val="95000"/>
                  <a:lumOff val="5000"/>
                </a:schemeClr>
              </a:solidFill>
              <a:latin typeface="Verdana" pitchFamily="34" charset="0"/>
              <a:ea typeface="Verdana" pitchFamily="34" charset="0"/>
              <a:cs typeface="Verdana" pitchFamily="34" charset="0"/>
            </a:endParaRPr>
          </a:p>
        </p:txBody>
      </p:sp>
      <p:sp>
        <p:nvSpPr>
          <p:cNvPr id="18" name="TextBox 17"/>
          <p:cNvSpPr txBox="1"/>
          <p:nvPr/>
        </p:nvSpPr>
        <p:spPr>
          <a:xfrm>
            <a:off x="36513" y="5733862"/>
            <a:ext cx="9070975" cy="400110"/>
          </a:xfrm>
          <a:prstGeom prst="rect">
            <a:avLst/>
          </a:prstGeom>
          <a:noFill/>
        </p:spPr>
        <p:txBody>
          <a:bodyPr>
            <a:spAutoFit/>
          </a:bodyPr>
          <a:lstStyle/>
          <a:p>
            <a:pPr algn="ctr" fontAlgn="auto">
              <a:spcBef>
                <a:spcPts val="0"/>
              </a:spcBef>
              <a:spcAft>
                <a:spcPts val="400"/>
              </a:spcAft>
              <a:defRPr/>
            </a:pPr>
            <a:r>
              <a:rPr lang="en-GB" sz="2000" dirty="0">
                <a:solidFill>
                  <a:schemeClr val="tx1">
                    <a:lumMod val="95000"/>
                    <a:lumOff val="5000"/>
                  </a:schemeClr>
                </a:solidFill>
                <a:latin typeface="Verdana" pitchFamily="34" charset="0"/>
                <a:ea typeface="Verdana" pitchFamily="34" charset="0"/>
                <a:cs typeface="Verdana" pitchFamily="34" charset="0"/>
              </a:rPr>
              <a:t>Richmond Ethics Committee </a:t>
            </a:r>
            <a:r>
              <a:rPr lang="en-GB" sz="1200" dirty="0">
                <a:solidFill>
                  <a:schemeClr val="tx1">
                    <a:lumMod val="95000"/>
                    <a:lumOff val="5000"/>
                  </a:schemeClr>
                </a:solidFill>
                <a:latin typeface="Verdana" pitchFamily="34" charset="0"/>
                <a:ea typeface="Verdana" pitchFamily="34" charset="0"/>
                <a:cs typeface="Verdana" pitchFamily="34" charset="0"/>
              </a:rPr>
              <a:t>and</a:t>
            </a:r>
            <a:r>
              <a:rPr lang="en-GB" sz="2000" dirty="0">
                <a:solidFill>
                  <a:schemeClr val="tx1">
                    <a:lumMod val="95000"/>
                    <a:lumOff val="5000"/>
                  </a:schemeClr>
                </a:solidFill>
                <a:latin typeface="Verdana" pitchFamily="34" charset="0"/>
                <a:ea typeface="Verdana" pitchFamily="34" charset="0"/>
                <a:cs typeface="Verdana" pitchFamily="34" charset="0"/>
              </a:rPr>
              <a:t> The Department of Psychology</a:t>
            </a:r>
          </a:p>
        </p:txBody>
      </p:sp>
      <p:sp>
        <p:nvSpPr>
          <p:cNvPr id="19" name="TextBox 18">
            <a:extLst>
              <a:ext uri="{FF2B5EF4-FFF2-40B4-BE49-F238E27FC236}">
                <a16:creationId xmlns:a16="http://schemas.microsoft.com/office/drawing/2014/main" id="{15AC46C1-444B-E9D3-840C-5F9126C4AD79}"/>
              </a:ext>
            </a:extLst>
          </p:cNvPr>
          <p:cNvSpPr txBox="1"/>
          <p:nvPr/>
        </p:nvSpPr>
        <p:spPr>
          <a:xfrm>
            <a:off x="36512" y="6244047"/>
            <a:ext cx="9070975" cy="369332"/>
          </a:xfrm>
          <a:prstGeom prst="rect">
            <a:avLst/>
          </a:prstGeom>
          <a:noFill/>
        </p:spPr>
        <p:txBody>
          <a:bodyPr>
            <a:spAutoFit/>
          </a:bodyPr>
          <a:lstStyle/>
          <a:p>
            <a:pPr algn="ctr" fontAlgn="auto">
              <a:spcBef>
                <a:spcPts val="0"/>
              </a:spcBef>
              <a:spcAft>
                <a:spcPts val="400"/>
              </a:spcAft>
              <a:defRPr/>
            </a:pPr>
            <a:r>
              <a:rPr lang="en-GB" dirty="0">
                <a:solidFill>
                  <a:schemeClr val="tx1">
                    <a:lumMod val="95000"/>
                    <a:lumOff val="5000"/>
                  </a:schemeClr>
                </a:solidFill>
                <a:latin typeface="Verdana" pitchFamily="34" charset="0"/>
                <a:ea typeface="Verdana" pitchFamily="34" charset="0"/>
                <a:cs typeface="Verdana" pitchFamily="34" charset="0"/>
              </a:rPr>
              <a:t>Slides by Tavis Ryan King &amp; </a:t>
            </a:r>
            <a:r>
              <a:rPr lang="en-GB" dirty="0" err="1">
                <a:solidFill>
                  <a:schemeClr val="tx1">
                    <a:lumMod val="95000"/>
                    <a:lumOff val="5000"/>
                  </a:schemeClr>
                </a:solidFill>
                <a:latin typeface="Verdana" pitchFamily="34" charset="0"/>
                <a:ea typeface="Verdana" pitchFamily="34" charset="0"/>
                <a:cs typeface="Verdana" pitchFamily="34" charset="0"/>
              </a:rPr>
              <a:t>Noga</a:t>
            </a:r>
            <a:r>
              <a:rPr lang="en-GB" dirty="0">
                <a:solidFill>
                  <a:schemeClr val="tx1">
                    <a:lumMod val="95000"/>
                    <a:lumOff val="5000"/>
                  </a:schemeClr>
                </a:solidFill>
                <a:latin typeface="Verdana" pitchFamily="34" charset="0"/>
                <a:ea typeface="Verdana" pitchFamily="34" charset="0"/>
                <a:cs typeface="Verdana" pitchFamily="34" charset="0"/>
              </a:rPr>
              <a:t> </a:t>
            </a:r>
            <a:r>
              <a:rPr lang="en-GB" dirty="0" err="1">
                <a:solidFill>
                  <a:schemeClr val="tx1">
                    <a:lumMod val="95000"/>
                    <a:lumOff val="5000"/>
                  </a:schemeClr>
                </a:solidFill>
                <a:latin typeface="Verdana" pitchFamily="34" charset="0"/>
                <a:ea typeface="Verdana" pitchFamily="34" charset="0"/>
                <a:cs typeface="Verdana" pitchFamily="34" charset="0"/>
              </a:rPr>
              <a:t>Glucksam</a:t>
            </a:r>
            <a:endParaRPr lang="en-GB" dirty="0">
              <a:solidFill>
                <a:schemeClr val="tx1">
                  <a:lumMod val="95000"/>
                  <a:lumOff val="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86344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76295"/>
            <a:ext cx="5689600" cy="1323439"/>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British Educational Research Association</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4355976" y="1451535"/>
            <a:ext cx="4464495" cy="2793072"/>
          </a:xfrm>
          <a:prstGeom prst="rect">
            <a:avLst/>
          </a:prstGeom>
          <a:noFill/>
        </p:spPr>
        <p:txBody>
          <a:bodyPr wrap="square">
            <a:spAutoFit/>
          </a:bodyPr>
          <a:lstStyle/>
          <a:p>
            <a:pPr algn="ctr">
              <a:defRPr/>
            </a:pPr>
            <a:r>
              <a:rPr lang="en-GB" sz="1950" dirty="0">
                <a:solidFill>
                  <a:prstClr val="black"/>
                </a:solidFill>
                <a:latin typeface="Verdana" pitchFamily="34" charset="0"/>
                <a:ea typeface="Verdana" pitchFamily="34" charset="0"/>
                <a:cs typeface="Verdana" pitchFamily="34" charset="0"/>
              </a:rPr>
              <a:t>While none of us are studying to become teachers or study education as such, The BERA ethical guidelines are very good ethical guidelines as they are designed for people who work in educational settings, and therefore BERA guideline technically apply to all disciplines!</a:t>
            </a:r>
          </a:p>
        </p:txBody>
      </p:sp>
      <p:sp>
        <p:nvSpPr>
          <p:cNvPr id="9" name="Round Diagonal Corner Rectangle 8"/>
          <p:cNvSpPr/>
          <p:nvPr/>
        </p:nvSpPr>
        <p:spPr>
          <a:xfrm>
            <a:off x="5504439" y="4396087"/>
            <a:ext cx="2167567" cy="2167567"/>
          </a:xfrm>
          <a:prstGeom prst="round2DiagRect">
            <a:avLst/>
          </a:prstGeom>
          <a:solidFill>
            <a:schemeClr val="bg1"/>
          </a:solid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7802133-5D25-45D4-B45E-980247D3FE7C}"/>
              </a:ext>
            </a:extLst>
          </p:cNvPr>
          <p:cNvPicPr>
            <a:picLocks noChangeAspect="1"/>
          </p:cNvPicPr>
          <p:nvPr/>
        </p:nvPicPr>
        <p:blipFill rotWithShape="1">
          <a:blip r:embed="rId3"/>
          <a:srcRect l="61316" t="26200" r="14454" b="19497"/>
          <a:stretch/>
        </p:blipFill>
        <p:spPr>
          <a:xfrm>
            <a:off x="251520" y="1700807"/>
            <a:ext cx="3998396" cy="5040547"/>
          </a:xfrm>
          <a:prstGeom prst="round2DiagRect">
            <a:avLst/>
          </a:prstGeom>
          <a:ln w="28575">
            <a:solidFill>
              <a:srgbClr val="660066"/>
            </a:solidFill>
          </a:ln>
        </p:spPr>
      </p:pic>
      <p:pic>
        <p:nvPicPr>
          <p:cNvPr id="14" name="Picture 13">
            <a:extLst>
              <a:ext uri="{FF2B5EF4-FFF2-40B4-BE49-F238E27FC236}">
                <a16:creationId xmlns:a16="http://schemas.microsoft.com/office/drawing/2014/main" id="{32509D72-E613-43F9-8DD7-DE4093E27D42}"/>
              </a:ext>
            </a:extLst>
          </p:cNvPr>
          <p:cNvPicPr>
            <a:picLocks noChangeAspect="1"/>
          </p:cNvPicPr>
          <p:nvPr/>
        </p:nvPicPr>
        <p:blipFill rotWithShape="1">
          <a:blip r:embed="rId4">
            <a:extLst>
              <a:ext uri="{28A0092B-C50C-407E-A947-70E740481C1C}">
                <a14:useLocalDpi xmlns:a14="http://schemas.microsoft.com/office/drawing/2010/main" val="0"/>
              </a:ext>
            </a:extLst>
          </a:blip>
          <a:srcRect l="7433" t="9295" r="7433" b="9295"/>
          <a:stretch/>
        </p:blipFill>
        <p:spPr>
          <a:xfrm>
            <a:off x="5645528" y="4578412"/>
            <a:ext cx="1885388" cy="1802916"/>
          </a:xfrm>
          <a:prstGeom prst="rect">
            <a:avLst/>
          </a:prstGeom>
        </p:spPr>
      </p:pic>
    </p:spTree>
    <p:extLst>
      <p:ext uri="{BB962C8B-B14F-4D97-AF65-F5344CB8AC3E}">
        <p14:creationId xmlns:p14="http://schemas.microsoft.com/office/powerpoint/2010/main" val="182881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76295"/>
            <a:ext cx="5689600" cy="1323439"/>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Business </a:t>
            </a:r>
            <a:br>
              <a:rPr lang="en-GB" sz="4000" dirty="0">
                <a:solidFill>
                  <a:sysClr val="windowText" lastClr="000000"/>
                </a:solidFill>
                <a:latin typeface="Verdana" pitchFamily="34" charset="0"/>
                <a:ea typeface="Verdana" pitchFamily="34" charset="0"/>
                <a:cs typeface="Verdana" pitchFamily="34" charset="0"/>
              </a:rPr>
            </a:br>
            <a:r>
              <a:rPr lang="en-GB" sz="4000" dirty="0">
                <a:solidFill>
                  <a:sysClr val="windowText" lastClr="000000"/>
                </a:solidFill>
                <a:latin typeface="Verdana" pitchFamily="34" charset="0"/>
                <a:ea typeface="Verdana" pitchFamily="34" charset="0"/>
                <a:cs typeface="Verdana" pitchFamily="34" charset="0"/>
              </a:rPr>
              <a:t>Research Ethics</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16511" y="1500360"/>
            <a:ext cx="3960439" cy="2793072"/>
          </a:xfrm>
          <a:prstGeom prst="rect">
            <a:avLst/>
          </a:prstGeom>
          <a:noFill/>
        </p:spPr>
        <p:txBody>
          <a:bodyPr wrap="square">
            <a:spAutoFit/>
          </a:bodyPr>
          <a:lstStyle/>
          <a:p>
            <a:pPr algn="ctr">
              <a:defRPr/>
            </a:pPr>
            <a:r>
              <a:rPr lang="en-GB" sz="1950" dirty="0">
                <a:solidFill>
                  <a:prstClr val="black"/>
                </a:solidFill>
                <a:latin typeface="Verdana" pitchFamily="34" charset="0"/>
                <a:ea typeface="Verdana" pitchFamily="34" charset="0"/>
                <a:cs typeface="Verdana" pitchFamily="34" charset="0"/>
              </a:rPr>
              <a:t>Even business researchers can subscribe to ethical guidelines set by sector leaders to balance the need of protecting participants from harm against gaining new knowledge about sales and organisational behaviours.</a:t>
            </a:r>
          </a:p>
        </p:txBody>
      </p:sp>
      <p:sp>
        <p:nvSpPr>
          <p:cNvPr id="9" name="Round Diagonal Corner Rectangle 8"/>
          <p:cNvSpPr/>
          <p:nvPr/>
        </p:nvSpPr>
        <p:spPr>
          <a:xfrm>
            <a:off x="912946" y="4468728"/>
            <a:ext cx="2167567" cy="2167567"/>
          </a:xfrm>
          <a:prstGeom prst="round2DiagRect">
            <a:avLst/>
          </a:prstGeom>
          <a:solidFill>
            <a:schemeClr val="bg1"/>
          </a:solid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26" y="4612408"/>
            <a:ext cx="1880207" cy="1880207"/>
          </a:xfrm>
          <a:prstGeom prst="rect">
            <a:avLst/>
          </a:prstGeom>
        </p:spPr>
      </p:pic>
      <p:pic>
        <p:nvPicPr>
          <p:cNvPr id="4" name="Picture 3"/>
          <p:cNvPicPr>
            <a:picLocks noChangeAspect="1"/>
          </p:cNvPicPr>
          <p:nvPr/>
        </p:nvPicPr>
        <p:blipFill rotWithShape="1">
          <a:blip r:embed="rId4"/>
          <a:srcRect l="29525" t="31800" r="40944" b="11501"/>
          <a:stretch/>
        </p:blipFill>
        <p:spPr>
          <a:xfrm>
            <a:off x="3995753" y="1339850"/>
            <a:ext cx="4904115" cy="5296445"/>
          </a:xfrm>
          <a:prstGeom prst="round2DiagRect">
            <a:avLst>
              <a:gd name="adj1" fmla="val 10452"/>
              <a:gd name="adj2" fmla="val 0"/>
            </a:avLst>
          </a:prstGeom>
          <a:ln w="28575">
            <a:solidFill>
              <a:srgbClr val="660066"/>
            </a:solidFill>
          </a:ln>
        </p:spPr>
      </p:pic>
    </p:spTree>
    <p:extLst>
      <p:ext uri="{BB962C8B-B14F-4D97-AF65-F5344CB8AC3E}">
        <p14:creationId xmlns:p14="http://schemas.microsoft.com/office/powerpoint/2010/main" val="622083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Ethical Principles</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51073" y="5321726"/>
            <a:ext cx="9246146" cy="1107996"/>
          </a:xfrm>
          <a:prstGeom prst="rect">
            <a:avLst/>
          </a:prstGeom>
          <a:noFill/>
        </p:spPr>
        <p:txBody>
          <a:bodyPr wrap="square">
            <a:spAutoFit/>
          </a:bodyPr>
          <a:lstStyle/>
          <a:p>
            <a:pPr algn="ctr">
              <a:defRPr/>
            </a:pPr>
            <a:r>
              <a:rPr lang="en-GB" sz="2200" dirty="0">
                <a:solidFill>
                  <a:prstClr val="black"/>
                </a:solidFill>
                <a:latin typeface="Verdana" pitchFamily="34" charset="0"/>
                <a:ea typeface="Verdana" pitchFamily="34" charset="0"/>
                <a:cs typeface="Verdana" pitchFamily="34" charset="0"/>
              </a:rPr>
              <a:t>As I am a psychologist, I can share what my ethical guidelines are as a default when designing research projects.  </a:t>
            </a:r>
          </a:p>
          <a:p>
            <a:pPr algn="ctr">
              <a:defRPr/>
            </a:pPr>
            <a:r>
              <a:rPr lang="en-GB" sz="2200" dirty="0">
                <a:solidFill>
                  <a:prstClr val="black"/>
                </a:solidFill>
                <a:latin typeface="Verdana" pitchFamily="34" charset="0"/>
                <a:ea typeface="Verdana" pitchFamily="34" charset="0"/>
                <a:cs typeface="Verdana" pitchFamily="34" charset="0"/>
              </a:rPr>
              <a:t>I use the expression, “CCCDDWP” to help me.</a:t>
            </a:r>
          </a:p>
        </p:txBody>
      </p:sp>
      <p:pic>
        <p:nvPicPr>
          <p:cNvPr id="5122" name="Picture 2" descr="Research Ethics - Enago Academy"/>
          <p:cNvPicPr>
            <a:picLocks noChangeAspect="1" noChangeArrowheads="1"/>
          </p:cNvPicPr>
          <p:nvPr/>
        </p:nvPicPr>
        <p:blipFill rotWithShape="1">
          <a:blip r:embed="rId3">
            <a:extLst>
              <a:ext uri="{28A0092B-C50C-407E-A947-70E740481C1C}">
                <a14:useLocalDpi xmlns:a14="http://schemas.microsoft.com/office/drawing/2010/main" val="0"/>
              </a:ext>
            </a:extLst>
          </a:blip>
          <a:srcRect b="21130"/>
          <a:stretch/>
        </p:blipFill>
        <p:spPr bwMode="auto">
          <a:xfrm>
            <a:off x="276399" y="1628800"/>
            <a:ext cx="8562054" cy="3528392"/>
          </a:xfrm>
          <a:prstGeom prst="round2DiagRect">
            <a:avLst/>
          </a:prstGeom>
          <a:noFill/>
          <a:ln w="28575">
            <a:solidFill>
              <a:srgbClr val="6600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48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Consent</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9" name="TextBox 8"/>
          <p:cNvSpPr txBox="1"/>
          <p:nvPr/>
        </p:nvSpPr>
        <p:spPr>
          <a:xfrm>
            <a:off x="197796" y="1484785"/>
            <a:ext cx="8838700" cy="5062924"/>
          </a:xfrm>
          <a:prstGeom prst="rect">
            <a:avLst/>
          </a:prstGeom>
          <a:noFill/>
        </p:spPr>
        <p:txBody>
          <a:bodyPr wrap="square">
            <a:spAutoFit/>
          </a:bodyPr>
          <a:lstStyle/>
          <a:p>
            <a:pPr fontAlgn="auto">
              <a:spcBef>
                <a:spcPts val="0"/>
              </a:spcBef>
              <a:spcAft>
                <a:spcPts val="0"/>
              </a:spcAft>
              <a:defRPr/>
            </a:pPr>
            <a:r>
              <a:rPr lang="en-GB" sz="1900" dirty="0">
                <a:latin typeface="Verdana" pitchFamily="34" charset="0"/>
                <a:ea typeface="Verdana" pitchFamily="34" charset="0"/>
                <a:cs typeface="Verdana" pitchFamily="34" charset="0"/>
              </a:rPr>
              <a:t>When someone consents to participate in research, their </a:t>
            </a:r>
            <a:r>
              <a:rPr lang="en-GB" sz="1900" u="sng" dirty="0">
                <a:latin typeface="Verdana" pitchFamily="34" charset="0"/>
                <a:ea typeface="Verdana" pitchFamily="34" charset="0"/>
                <a:cs typeface="Verdana" pitchFamily="34" charset="0"/>
              </a:rPr>
              <a:t>consent</a:t>
            </a:r>
            <a:r>
              <a:rPr lang="en-GB" sz="1900" dirty="0">
                <a:latin typeface="Verdana" pitchFamily="34" charset="0"/>
                <a:ea typeface="Verdana" pitchFamily="34" charset="0"/>
                <a:cs typeface="Verdana" pitchFamily="34" charset="0"/>
              </a:rPr>
              <a:t> must be informed, i.e., the aims of the research should be made clear. </a:t>
            </a:r>
          </a:p>
          <a:p>
            <a:pPr fontAlgn="auto">
              <a:spcBef>
                <a:spcPts val="0"/>
              </a:spcBef>
              <a:spcAft>
                <a:spcPts val="0"/>
              </a:spcAft>
              <a:defRPr/>
            </a:pPr>
            <a:endParaRPr lang="en-GB" sz="1900" dirty="0">
              <a:latin typeface="Verdana" pitchFamily="34" charset="0"/>
              <a:ea typeface="Verdana" pitchFamily="34" charset="0"/>
              <a:cs typeface="Verdana" pitchFamily="34" charset="0"/>
            </a:endParaRPr>
          </a:p>
          <a:p>
            <a:pPr fontAlgn="auto">
              <a:spcBef>
                <a:spcPts val="0"/>
              </a:spcBef>
              <a:spcAft>
                <a:spcPts val="0"/>
              </a:spcAft>
              <a:defRPr/>
            </a:pPr>
            <a:r>
              <a:rPr lang="en-GB" sz="1900" dirty="0">
                <a:latin typeface="Verdana" pitchFamily="34" charset="0"/>
                <a:ea typeface="Verdana" pitchFamily="34" charset="0"/>
                <a:cs typeface="Verdana" pitchFamily="34" charset="0"/>
              </a:rPr>
              <a:t>In addition, anything that may influence their willingness to participate must be disclosed. Where research involves children less than the age of 16-years-old, then consent must be obtained from parents or guardians of the child.</a:t>
            </a:r>
          </a:p>
          <a:p>
            <a:pPr fontAlgn="auto">
              <a:spcBef>
                <a:spcPts val="0"/>
              </a:spcBef>
              <a:spcAft>
                <a:spcPts val="0"/>
              </a:spcAft>
              <a:defRPr/>
            </a:pPr>
            <a:endParaRPr lang="en-GB" sz="1900" dirty="0">
              <a:latin typeface="Verdana" pitchFamily="34" charset="0"/>
              <a:ea typeface="Verdana" pitchFamily="34" charset="0"/>
              <a:cs typeface="Verdana" pitchFamily="34" charset="0"/>
            </a:endParaRPr>
          </a:p>
          <a:p>
            <a:pPr fontAlgn="auto">
              <a:spcBef>
                <a:spcPts val="0"/>
              </a:spcBef>
              <a:spcAft>
                <a:spcPts val="0"/>
              </a:spcAft>
              <a:defRPr/>
            </a:pPr>
            <a:r>
              <a:rPr lang="en-GB" sz="1900" dirty="0">
                <a:latin typeface="Verdana" pitchFamily="34" charset="0"/>
                <a:ea typeface="Verdana" pitchFamily="34" charset="0"/>
                <a:cs typeface="Verdana" pitchFamily="34" charset="0"/>
              </a:rPr>
              <a:t>There are other ways to get consent besides informed consent:</a:t>
            </a:r>
          </a:p>
          <a:p>
            <a:pPr fontAlgn="auto">
              <a:spcBef>
                <a:spcPts val="0"/>
              </a:spcBef>
              <a:spcAft>
                <a:spcPts val="0"/>
              </a:spcAft>
              <a:defRPr/>
            </a:pPr>
            <a:endParaRPr lang="en-GB" sz="1900" dirty="0">
              <a:latin typeface="Verdana" pitchFamily="34" charset="0"/>
              <a:ea typeface="Verdana" pitchFamily="34" charset="0"/>
              <a:cs typeface="Verdana" pitchFamily="34" charset="0"/>
            </a:endParaRPr>
          </a:p>
          <a:p>
            <a:pPr marL="457200" indent="-457200" fontAlgn="auto">
              <a:spcBef>
                <a:spcPts val="0"/>
              </a:spcBef>
              <a:spcAft>
                <a:spcPts val="0"/>
              </a:spcAft>
              <a:buAutoNum type="arabicPeriod"/>
              <a:defRPr/>
            </a:pPr>
            <a:r>
              <a:rPr lang="en-GB" sz="1900" u="sng" dirty="0">
                <a:latin typeface="Verdana" pitchFamily="34" charset="0"/>
                <a:ea typeface="Verdana" pitchFamily="34" charset="0"/>
                <a:cs typeface="Verdana" pitchFamily="34" charset="0"/>
              </a:rPr>
              <a:t>Presumptive Consent</a:t>
            </a:r>
            <a:r>
              <a:rPr lang="en-GB" sz="1900" dirty="0">
                <a:latin typeface="Verdana" pitchFamily="34" charset="0"/>
                <a:ea typeface="Verdana" pitchFamily="34" charset="0"/>
                <a:cs typeface="Verdana" pitchFamily="34" charset="0"/>
              </a:rPr>
              <a:t> – When a researcher gets consent from a similar group of people, or a panel of experts, if the study is safe.</a:t>
            </a:r>
          </a:p>
          <a:p>
            <a:pPr marL="457200" indent="-457200" fontAlgn="auto">
              <a:spcBef>
                <a:spcPts val="0"/>
              </a:spcBef>
              <a:spcAft>
                <a:spcPts val="0"/>
              </a:spcAft>
              <a:buAutoNum type="arabicPeriod"/>
              <a:defRPr/>
            </a:pPr>
            <a:r>
              <a:rPr lang="en-GB" sz="1900" u="sng" dirty="0">
                <a:latin typeface="Verdana" pitchFamily="34" charset="0"/>
                <a:ea typeface="Verdana" pitchFamily="34" charset="0"/>
                <a:cs typeface="Verdana" pitchFamily="34" charset="0"/>
              </a:rPr>
              <a:t>Prior General Consent</a:t>
            </a:r>
            <a:r>
              <a:rPr lang="en-GB" sz="1900" dirty="0">
                <a:latin typeface="Verdana" pitchFamily="34" charset="0"/>
                <a:ea typeface="Verdana" pitchFamily="34" charset="0"/>
                <a:cs typeface="Verdana" pitchFamily="34" charset="0"/>
              </a:rPr>
              <a:t> – Participants give permission to take part in several studies, including one that may involve deception.  In this case, they are agreeing to be deceived.</a:t>
            </a:r>
          </a:p>
          <a:p>
            <a:pPr marL="457200" indent="-457200" fontAlgn="auto">
              <a:spcBef>
                <a:spcPts val="0"/>
              </a:spcBef>
              <a:spcAft>
                <a:spcPts val="0"/>
              </a:spcAft>
              <a:buAutoNum type="arabicPeriod"/>
              <a:defRPr/>
            </a:pPr>
            <a:r>
              <a:rPr lang="en-GB" sz="1900" u="sng" dirty="0">
                <a:latin typeface="Verdana" pitchFamily="34" charset="0"/>
                <a:ea typeface="Verdana" pitchFamily="34" charset="0"/>
                <a:cs typeface="Verdana" pitchFamily="34" charset="0"/>
              </a:rPr>
              <a:t>Retrospective Consent</a:t>
            </a:r>
            <a:r>
              <a:rPr lang="en-GB" sz="1900" dirty="0">
                <a:latin typeface="Verdana" pitchFamily="34" charset="0"/>
                <a:ea typeface="Verdana" pitchFamily="34" charset="0"/>
                <a:cs typeface="Verdana" pitchFamily="34" charset="0"/>
              </a:rPr>
              <a:t> – Participants are asked for their consent in the debrief after the study is over.</a:t>
            </a:r>
            <a:endParaRPr lang="en-GB" sz="1900" u="sng"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18173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Confidentiality</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9" name="TextBox 8"/>
          <p:cNvSpPr txBox="1"/>
          <p:nvPr/>
        </p:nvSpPr>
        <p:spPr>
          <a:xfrm>
            <a:off x="1711325" y="1341768"/>
            <a:ext cx="7469187" cy="5493812"/>
          </a:xfrm>
          <a:prstGeom prst="rect">
            <a:avLst/>
          </a:prstGeom>
          <a:noFill/>
        </p:spPr>
        <p:txBody>
          <a:bodyPr wrap="square">
            <a:spAutoFit/>
          </a:bodyPr>
          <a:lstStyle/>
          <a:p>
            <a:pPr fontAlgn="auto">
              <a:spcBef>
                <a:spcPts val="0"/>
              </a:spcBef>
              <a:spcAft>
                <a:spcPts val="0"/>
              </a:spcAft>
              <a:defRPr/>
            </a:pPr>
            <a:r>
              <a:rPr lang="en-GB" sz="1950" dirty="0">
                <a:latin typeface="Verdana" pitchFamily="34" charset="0"/>
                <a:ea typeface="Verdana" pitchFamily="34" charset="0"/>
                <a:cs typeface="Verdana" pitchFamily="34" charset="0"/>
              </a:rPr>
              <a:t>Participation in psychological research should be </a:t>
            </a:r>
            <a:r>
              <a:rPr lang="en-GB" sz="1950" u="sng" dirty="0">
                <a:latin typeface="Verdana" pitchFamily="34" charset="0"/>
                <a:ea typeface="Verdana" pitchFamily="34" charset="0"/>
                <a:cs typeface="Verdana" pitchFamily="34" charset="0"/>
              </a:rPr>
              <a:t>confidential</a:t>
            </a:r>
            <a:r>
              <a:rPr lang="en-GB" sz="1950" dirty="0">
                <a:latin typeface="Verdana" pitchFamily="34" charset="0"/>
                <a:ea typeface="Verdana" pitchFamily="34" charset="0"/>
                <a:cs typeface="Verdana" pitchFamily="34" charset="0"/>
              </a:rPr>
              <a:t>, meaning that it is anonymous and private for the participant.  </a:t>
            </a:r>
          </a:p>
          <a:p>
            <a:pPr fontAlgn="auto">
              <a:spcBef>
                <a:spcPts val="0"/>
              </a:spcBef>
              <a:spcAft>
                <a:spcPts val="0"/>
              </a:spcAft>
              <a:defRPr/>
            </a:pPr>
            <a:endParaRPr lang="en-GB" sz="1950" dirty="0">
              <a:latin typeface="Verdana" pitchFamily="34" charset="0"/>
              <a:ea typeface="Verdana" pitchFamily="34" charset="0"/>
              <a:cs typeface="Verdana" pitchFamily="34" charset="0"/>
            </a:endParaRPr>
          </a:p>
          <a:p>
            <a:pPr marL="1166813" fontAlgn="auto">
              <a:spcBef>
                <a:spcPts val="0"/>
              </a:spcBef>
              <a:spcAft>
                <a:spcPts val="0"/>
              </a:spcAft>
              <a:defRPr/>
            </a:pPr>
            <a:r>
              <a:rPr lang="en-GB" sz="1950" dirty="0">
                <a:latin typeface="Verdana" pitchFamily="34" charset="0"/>
                <a:ea typeface="Verdana" pitchFamily="34" charset="0"/>
                <a:cs typeface="Verdana" pitchFamily="34" charset="0"/>
              </a:rPr>
              <a:t>When you have finished collecting data, you must: (1) Strip the dataset of identifying information like names and IP addresses, and (2) use an anonymised Participant Number or ID in its place. The participant has the ID if they need to contact you later about their data..</a:t>
            </a:r>
          </a:p>
          <a:p>
            <a:pPr marL="1166813" fontAlgn="auto">
              <a:spcBef>
                <a:spcPts val="0"/>
              </a:spcBef>
              <a:spcAft>
                <a:spcPts val="0"/>
              </a:spcAft>
              <a:defRPr/>
            </a:pPr>
            <a:endParaRPr lang="en-GB" sz="1950" dirty="0">
              <a:latin typeface="Verdana" pitchFamily="34" charset="0"/>
              <a:ea typeface="Verdana" pitchFamily="34" charset="0"/>
              <a:cs typeface="Verdana" pitchFamily="34" charset="0"/>
            </a:endParaRPr>
          </a:p>
          <a:p>
            <a:pPr marL="1166813" fontAlgn="auto">
              <a:spcBef>
                <a:spcPts val="0"/>
              </a:spcBef>
              <a:spcAft>
                <a:spcPts val="0"/>
              </a:spcAft>
              <a:defRPr/>
            </a:pPr>
            <a:r>
              <a:rPr lang="en-GB" sz="1950" dirty="0">
                <a:latin typeface="Verdana" pitchFamily="34" charset="0"/>
                <a:ea typeface="Verdana" pitchFamily="34" charset="0"/>
                <a:cs typeface="Verdana" pitchFamily="34" charset="0"/>
              </a:rPr>
              <a:t>If confidentiality cannot be assured, then this must be disclosed to participants before they consent to participate in the research. </a:t>
            </a:r>
          </a:p>
          <a:p>
            <a:pPr marL="1166813" fontAlgn="auto">
              <a:spcBef>
                <a:spcPts val="0"/>
              </a:spcBef>
              <a:spcAft>
                <a:spcPts val="0"/>
              </a:spcAft>
              <a:defRPr/>
            </a:pPr>
            <a:endParaRPr lang="en-GB" sz="1950" dirty="0">
              <a:latin typeface="Verdana" pitchFamily="34" charset="0"/>
              <a:ea typeface="Verdana" pitchFamily="34" charset="0"/>
              <a:cs typeface="Verdana" pitchFamily="34" charset="0"/>
            </a:endParaRPr>
          </a:p>
          <a:p>
            <a:pPr marL="1166813" fontAlgn="auto">
              <a:spcBef>
                <a:spcPts val="0"/>
              </a:spcBef>
              <a:spcAft>
                <a:spcPts val="0"/>
              </a:spcAft>
              <a:defRPr/>
            </a:pPr>
            <a:r>
              <a:rPr lang="en-GB" sz="1950" dirty="0">
                <a:latin typeface="Verdana" pitchFamily="34" charset="0"/>
                <a:ea typeface="Verdana" pitchFamily="34" charset="0"/>
                <a:cs typeface="Verdana" pitchFamily="34" charset="0"/>
              </a:rPr>
              <a:t>However, if a participant discloses something illegal, like terrorist acts, this is legally allowed to be disclosed to authorities.</a:t>
            </a:r>
          </a:p>
        </p:txBody>
      </p:sp>
      <p:sp>
        <p:nvSpPr>
          <p:cNvPr id="10" name="TextBox 9"/>
          <p:cNvSpPr txBox="1"/>
          <p:nvPr/>
        </p:nvSpPr>
        <p:spPr>
          <a:xfrm>
            <a:off x="0" y="1341768"/>
            <a:ext cx="1711325" cy="707886"/>
          </a:xfrm>
          <a:prstGeom prst="rect">
            <a:avLst/>
          </a:prstGeom>
          <a:noFill/>
        </p:spPr>
        <p:txBody>
          <a:bodyPr>
            <a:spAutoFit/>
          </a:bodyPr>
          <a:lstStyle/>
          <a:p>
            <a:pPr algn="r" fontAlgn="auto">
              <a:spcBef>
                <a:spcPts val="0"/>
              </a:spcBef>
              <a:spcAft>
                <a:spcPts val="0"/>
              </a:spcAft>
              <a:defRPr/>
            </a:pPr>
            <a:endParaRPr lang="en-GB" sz="1950" dirty="0">
              <a:latin typeface="Verdana" pitchFamily="34" charset="0"/>
              <a:ea typeface="Verdana" pitchFamily="34" charset="0"/>
              <a:cs typeface="Verdana" pitchFamily="34" charset="0"/>
            </a:endParaRPr>
          </a:p>
          <a:p>
            <a:pPr algn="r" fontAlgn="auto">
              <a:spcBef>
                <a:spcPts val="0"/>
              </a:spcBef>
              <a:spcAft>
                <a:spcPts val="0"/>
              </a:spcAft>
              <a:defRPr/>
            </a:pPr>
            <a:r>
              <a:rPr lang="en-GB" sz="1950" dirty="0">
                <a:latin typeface="Verdana" pitchFamily="34" charset="0"/>
                <a:ea typeface="Verdana" pitchFamily="34" charset="0"/>
                <a:cs typeface="Verdana" pitchFamily="34" charset="0"/>
              </a:rPr>
              <a:t>Definition</a:t>
            </a:r>
          </a:p>
        </p:txBody>
      </p:sp>
      <p:pic>
        <p:nvPicPr>
          <p:cNvPr id="14" name="Picture 13"/>
          <p:cNvPicPr>
            <a:picLocks noChangeAspect="1"/>
          </p:cNvPicPr>
          <p:nvPr/>
        </p:nvPicPr>
        <p:blipFill rotWithShape="1">
          <a:blip r:embed="rId3"/>
          <a:srcRect l="1772" t="3486" r="45914" b="2879"/>
          <a:stretch/>
        </p:blipFill>
        <p:spPr>
          <a:xfrm>
            <a:off x="147795" y="2521944"/>
            <a:ext cx="2666195" cy="4147415"/>
          </a:xfrm>
          <a:prstGeom prst="round2DiagRect">
            <a:avLst/>
          </a:prstGeom>
          <a:ln w="28575">
            <a:solidFill>
              <a:srgbClr val="660066"/>
            </a:solidFill>
          </a:ln>
        </p:spPr>
      </p:pic>
    </p:spTree>
    <p:extLst>
      <p:ext uri="{BB962C8B-B14F-4D97-AF65-F5344CB8AC3E}">
        <p14:creationId xmlns:p14="http://schemas.microsoft.com/office/powerpoint/2010/main" val="2417940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Colleagues</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251521" y="1448384"/>
            <a:ext cx="8568952" cy="5355312"/>
          </a:xfrm>
          <a:prstGeom prst="rect">
            <a:avLst/>
          </a:prstGeom>
          <a:noFill/>
        </p:spPr>
        <p:txBody>
          <a:bodyPr wrap="square">
            <a:spAutoFit/>
          </a:bodyPr>
          <a:lstStyle/>
          <a:p>
            <a:pPr>
              <a:defRPr/>
            </a:pPr>
            <a:r>
              <a:rPr lang="en-GB" dirty="0">
                <a:solidFill>
                  <a:prstClr val="black"/>
                </a:solidFill>
                <a:latin typeface="Verdana" pitchFamily="34" charset="0"/>
                <a:ea typeface="Verdana" pitchFamily="34" charset="0"/>
                <a:cs typeface="Verdana" pitchFamily="34" charset="0"/>
              </a:rPr>
              <a:t>Importantly, social scientists and researchers should never work alone.  When we create ideas for new studies, we often are so excited by the new idea, we tend to have blind spots as to the ethical risks the new study poses.  Our eagerness may lead us to rush into research before fully considering the harm.  Furthermore, even after the study starts, we may not be seeing the harm as we are so enamoured by the potential results.</a:t>
            </a:r>
          </a:p>
          <a:p>
            <a:pPr>
              <a:defRPr/>
            </a:pPr>
            <a:endParaRPr lang="en-GB" dirty="0">
              <a:solidFill>
                <a:prstClr val="black"/>
              </a:solidFill>
              <a:latin typeface="Verdana" pitchFamily="34" charset="0"/>
              <a:ea typeface="Verdana" pitchFamily="34" charset="0"/>
              <a:cs typeface="Verdana" pitchFamily="34" charset="0"/>
            </a:endParaRPr>
          </a:p>
          <a:p>
            <a:pPr>
              <a:defRPr/>
            </a:pPr>
            <a:r>
              <a:rPr lang="en-GB" dirty="0">
                <a:solidFill>
                  <a:prstClr val="black"/>
                </a:solidFill>
                <a:latin typeface="Verdana" pitchFamily="34" charset="0"/>
                <a:ea typeface="Verdana" pitchFamily="34" charset="0"/>
                <a:cs typeface="Verdana" pitchFamily="34" charset="0"/>
              </a:rPr>
              <a:t>This is why it is important to discuss work with colleagues.</a:t>
            </a:r>
          </a:p>
          <a:p>
            <a:pPr>
              <a:defRPr/>
            </a:pPr>
            <a:endParaRPr lang="en-GB" dirty="0">
              <a:solidFill>
                <a:prstClr val="black"/>
              </a:solidFill>
              <a:latin typeface="Verdana" pitchFamily="34" charset="0"/>
              <a:ea typeface="Verdana" pitchFamily="34" charset="0"/>
              <a:cs typeface="Verdana" pitchFamily="34" charset="0"/>
            </a:endParaRPr>
          </a:p>
          <a:p>
            <a:pPr marL="457200" indent="-457200">
              <a:buAutoNum type="arabicPeriod"/>
              <a:defRPr/>
            </a:pPr>
            <a:r>
              <a:rPr lang="en-GB" u="sng" dirty="0">
                <a:solidFill>
                  <a:prstClr val="black"/>
                </a:solidFill>
                <a:latin typeface="Verdana" pitchFamily="34" charset="0"/>
                <a:ea typeface="Verdana" pitchFamily="34" charset="0"/>
                <a:cs typeface="Verdana" pitchFamily="34" charset="0"/>
              </a:rPr>
              <a:t>The Research Ethics Committee</a:t>
            </a:r>
            <a:r>
              <a:rPr lang="en-GB" i="1" dirty="0">
                <a:solidFill>
                  <a:prstClr val="black"/>
                </a:solidFill>
                <a:latin typeface="Verdana" pitchFamily="34" charset="0"/>
                <a:ea typeface="Verdana" pitchFamily="34" charset="0"/>
                <a:cs typeface="Verdana" pitchFamily="34" charset="0"/>
              </a:rPr>
              <a:t> – </a:t>
            </a:r>
            <a:r>
              <a:rPr lang="en-GB" dirty="0">
                <a:solidFill>
                  <a:prstClr val="black"/>
                </a:solidFill>
                <a:latin typeface="Verdana" pitchFamily="34" charset="0"/>
                <a:ea typeface="Verdana" pitchFamily="34" charset="0"/>
                <a:cs typeface="Verdana" pitchFamily="34" charset="0"/>
              </a:rPr>
              <a:t>All universities with social research have some type of ethics committee that reviews research before it starts to assess the potential for harm.</a:t>
            </a:r>
          </a:p>
          <a:p>
            <a:pPr marL="457200" indent="-457200">
              <a:buAutoNum type="arabicPeriod"/>
              <a:defRPr/>
            </a:pPr>
            <a:r>
              <a:rPr lang="en-GB" u="sng" dirty="0">
                <a:solidFill>
                  <a:prstClr val="black"/>
                </a:solidFill>
                <a:latin typeface="Verdana" pitchFamily="34" charset="0"/>
                <a:ea typeface="Verdana" pitchFamily="34" charset="0"/>
                <a:cs typeface="Verdana" pitchFamily="34" charset="0"/>
              </a:rPr>
              <a:t>The Academic Supervisor</a:t>
            </a:r>
            <a:r>
              <a:rPr lang="en-GB" dirty="0">
                <a:solidFill>
                  <a:prstClr val="black"/>
                </a:solidFill>
                <a:latin typeface="Verdana" pitchFamily="34" charset="0"/>
                <a:ea typeface="Verdana" pitchFamily="34" charset="0"/>
                <a:cs typeface="Verdana" pitchFamily="34" charset="0"/>
              </a:rPr>
              <a:t> – All research projects have a supervisor, a person with more research experience to support new students in undertaking human research.</a:t>
            </a:r>
          </a:p>
          <a:p>
            <a:pPr marL="457200" indent="-457200">
              <a:buAutoNum type="arabicPeriod"/>
              <a:defRPr/>
            </a:pPr>
            <a:r>
              <a:rPr lang="en-GB" u="sng" dirty="0">
                <a:solidFill>
                  <a:prstClr val="black"/>
                </a:solidFill>
                <a:latin typeface="Verdana" pitchFamily="34" charset="0"/>
                <a:ea typeface="Verdana" pitchFamily="34" charset="0"/>
                <a:cs typeface="Verdana" pitchFamily="34" charset="0"/>
              </a:rPr>
              <a:t>Colleagues and Peers</a:t>
            </a:r>
            <a:r>
              <a:rPr lang="en-GB" dirty="0">
                <a:solidFill>
                  <a:prstClr val="black"/>
                </a:solidFill>
                <a:latin typeface="Verdana" pitchFamily="34" charset="0"/>
                <a:ea typeface="Verdana" pitchFamily="34" charset="0"/>
                <a:cs typeface="Verdana" pitchFamily="34" charset="0"/>
              </a:rPr>
              <a:t> – The fellow students you work with can also give you feedback about their concerns and you should listen respectfully and consider their point before being defensive.</a:t>
            </a:r>
            <a:endParaRPr lang="en-GB" u="sng"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00693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Colleagues</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395537" y="1339850"/>
            <a:ext cx="8424936" cy="1892826"/>
          </a:xfrm>
          <a:prstGeom prst="rect">
            <a:avLst/>
          </a:prstGeom>
          <a:noFill/>
        </p:spPr>
        <p:txBody>
          <a:bodyPr wrap="square">
            <a:spAutoFit/>
          </a:bodyPr>
          <a:lstStyle/>
          <a:p>
            <a:pPr algn="ctr">
              <a:defRPr/>
            </a:pPr>
            <a:r>
              <a:rPr lang="en-GB" sz="1950" dirty="0">
                <a:solidFill>
                  <a:prstClr val="black"/>
                </a:solidFill>
                <a:latin typeface="Verdana" pitchFamily="34" charset="0"/>
                <a:ea typeface="Verdana" pitchFamily="34" charset="0"/>
                <a:cs typeface="Verdana" pitchFamily="34" charset="0"/>
              </a:rPr>
              <a:t>A good example of ‘colleagues’ protecting psychology and participants is the story of Christina </a:t>
            </a:r>
            <a:r>
              <a:rPr lang="en-GB" sz="1950" dirty="0" err="1">
                <a:solidFill>
                  <a:prstClr val="black"/>
                </a:solidFill>
                <a:latin typeface="Verdana" pitchFamily="34" charset="0"/>
                <a:ea typeface="Verdana" pitchFamily="34" charset="0"/>
                <a:cs typeface="Verdana" pitchFamily="34" charset="0"/>
              </a:rPr>
              <a:t>Maslach</a:t>
            </a:r>
            <a:r>
              <a:rPr lang="en-GB" sz="1950" dirty="0">
                <a:solidFill>
                  <a:prstClr val="black"/>
                </a:solidFill>
                <a:latin typeface="Verdana" pitchFamily="34" charset="0"/>
                <a:ea typeface="Verdana" pitchFamily="34" charset="0"/>
                <a:cs typeface="Verdana" pitchFamily="34" charset="0"/>
              </a:rPr>
              <a:t> and Philip Zimbardo.</a:t>
            </a:r>
          </a:p>
          <a:p>
            <a:pPr algn="ctr">
              <a:defRPr/>
            </a:pPr>
            <a:r>
              <a:rPr lang="en-GB" sz="1950" dirty="0" err="1">
                <a:solidFill>
                  <a:prstClr val="black"/>
                </a:solidFill>
                <a:latin typeface="Verdana" pitchFamily="34" charset="0"/>
                <a:ea typeface="Verdana" pitchFamily="34" charset="0"/>
                <a:cs typeface="Verdana" pitchFamily="34" charset="0"/>
              </a:rPr>
              <a:t>Maslach</a:t>
            </a:r>
            <a:r>
              <a:rPr lang="en-GB" sz="1950" dirty="0">
                <a:solidFill>
                  <a:prstClr val="black"/>
                </a:solidFill>
                <a:latin typeface="Verdana" pitchFamily="34" charset="0"/>
                <a:ea typeface="Verdana" pitchFamily="34" charset="0"/>
                <a:cs typeface="Verdana" pitchFamily="34" charset="0"/>
              </a:rPr>
              <a:t> and Zimbardo were dating when the Stanford Prison Experiment was occurring, and she challenged Zimbardo on his ethical treatment of the student ‘prisoners’. This made Zimbardo reconsider what he was doing and he ended the study.</a:t>
            </a:r>
          </a:p>
        </p:txBody>
      </p:sp>
      <p:grpSp>
        <p:nvGrpSpPr>
          <p:cNvPr id="2" name="Group 1"/>
          <p:cNvGrpSpPr/>
          <p:nvPr/>
        </p:nvGrpSpPr>
        <p:grpSpPr>
          <a:xfrm>
            <a:off x="356035" y="3375550"/>
            <a:ext cx="8431931" cy="3292668"/>
            <a:chOff x="647743" y="3375550"/>
            <a:chExt cx="8431931" cy="3292668"/>
          </a:xfrm>
        </p:grpSpPr>
        <p:pic>
          <p:nvPicPr>
            <p:cNvPr id="6146" name="Picture 2" descr="Christina Masl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43" y="3375550"/>
              <a:ext cx="3149794" cy="3149794"/>
            </a:xfrm>
            <a:prstGeom prst="round2DiagRect">
              <a:avLst/>
            </a:prstGeom>
            <a:noFill/>
            <a:ln w="28575">
              <a:solidFill>
                <a:srgbClr val="660066"/>
              </a:solidFill>
            </a:ln>
            <a:extLst>
              <a:ext uri="{909E8E84-426E-40DD-AFC4-6F175D3DCCD1}">
                <a14:hiddenFill xmlns:a14="http://schemas.microsoft.com/office/drawing/2010/main">
                  <a:solidFill>
                    <a:srgbClr val="FFFFFF"/>
                  </a:solidFill>
                </a14:hiddenFill>
              </a:ext>
            </a:extLst>
          </p:spPr>
        </p:pic>
        <p:pic>
          <p:nvPicPr>
            <p:cNvPr id="6148" name="Picture 4" descr="Philip Zimbardo: Beyond the Stanford Prison Experiment - Brain Fod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203" y="3573016"/>
              <a:ext cx="5593471" cy="3095202"/>
            </a:xfrm>
            <a:prstGeom prst="round2DiagRect">
              <a:avLst/>
            </a:prstGeom>
            <a:noFill/>
            <a:ln w="28575">
              <a:solidFill>
                <a:srgbClr val="660066"/>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819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Deception</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9" name="TextBox 8"/>
          <p:cNvSpPr txBox="1"/>
          <p:nvPr/>
        </p:nvSpPr>
        <p:spPr>
          <a:xfrm>
            <a:off x="1711325" y="1556222"/>
            <a:ext cx="7253163" cy="5016758"/>
          </a:xfrm>
          <a:prstGeom prst="rect">
            <a:avLst/>
          </a:prstGeom>
          <a:noFill/>
        </p:spPr>
        <p:txBody>
          <a:bodyPr wrap="square">
            <a:spAutoFit/>
          </a:bodyPr>
          <a:lstStyle/>
          <a:p>
            <a:pPr fontAlgn="auto">
              <a:spcBef>
                <a:spcPts val="0"/>
              </a:spcBef>
              <a:spcAft>
                <a:spcPts val="0"/>
              </a:spcAft>
              <a:defRPr/>
            </a:pPr>
            <a:r>
              <a:rPr lang="en-GB" sz="2000" u="sng" dirty="0">
                <a:latin typeface="Verdana" pitchFamily="34" charset="0"/>
                <a:ea typeface="Verdana" pitchFamily="34" charset="0"/>
                <a:cs typeface="Verdana" pitchFamily="34" charset="0"/>
              </a:rPr>
              <a:t>Deception</a:t>
            </a:r>
            <a:r>
              <a:rPr lang="en-GB" sz="2000" dirty="0">
                <a:latin typeface="Verdana" pitchFamily="34" charset="0"/>
                <a:ea typeface="Verdana" pitchFamily="34" charset="0"/>
                <a:cs typeface="Verdana" pitchFamily="34" charset="0"/>
              </a:rPr>
              <a:t> is the act of misleading participants through lies or misleading information, if those participants are likely to object when debriefed at the end of a procedures.</a:t>
            </a:r>
          </a:p>
          <a:p>
            <a:pPr fontAlgn="auto">
              <a:spcBef>
                <a:spcPts val="0"/>
              </a:spcBef>
              <a:spcAft>
                <a:spcPts val="0"/>
              </a:spcAft>
              <a:defRPr/>
            </a:pPr>
            <a:endParaRPr lang="en-GB" sz="2000" dirty="0">
              <a:latin typeface="Verdana" pitchFamily="34" charset="0"/>
              <a:ea typeface="Verdana" pitchFamily="34" charset="0"/>
              <a:cs typeface="Verdana" pitchFamily="34" charset="0"/>
            </a:endParaRPr>
          </a:p>
          <a:p>
            <a:pPr fontAlgn="auto">
              <a:spcBef>
                <a:spcPts val="0"/>
              </a:spcBef>
              <a:spcAft>
                <a:spcPts val="0"/>
              </a:spcAft>
              <a:defRPr/>
            </a:pPr>
            <a:r>
              <a:rPr lang="en-GB" sz="2000" dirty="0">
                <a:latin typeface="Verdana" pitchFamily="34" charset="0"/>
                <a:ea typeface="Verdana" pitchFamily="34" charset="0"/>
                <a:cs typeface="Verdana" pitchFamily="34" charset="0"/>
              </a:rPr>
              <a:t>Alternatives to deception should always be considered.</a:t>
            </a:r>
          </a:p>
          <a:p>
            <a:pPr fontAlgn="auto">
              <a:spcBef>
                <a:spcPts val="0"/>
              </a:spcBef>
              <a:spcAft>
                <a:spcPts val="0"/>
              </a:spcAft>
              <a:defRPr/>
            </a:pPr>
            <a:endParaRPr lang="en-GB" sz="2000" dirty="0">
              <a:latin typeface="Verdana" pitchFamily="34" charset="0"/>
              <a:ea typeface="Verdana" pitchFamily="34" charset="0"/>
              <a:cs typeface="Verdana" pitchFamily="34" charset="0"/>
            </a:endParaRPr>
          </a:p>
          <a:p>
            <a:pPr marL="1709738" fontAlgn="auto">
              <a:spcBef>
                <a:spcPts val="0"/>
              </a:spcBef>
              <a:spcAft>
                <a:spcPts val="0"/>
              </a:spcAft>
              <a:defRPr/>
            </a:pPr>
            <a:r>
              <a:rPr lang="en-GB" sz="2000" dirty="0">
                <a:latin typeface="Verdana" pitchFamily="34" charset="0"/>
                <a:ea typeface="Verdana" pitchFamily="34" charset="0"/>
                <a:cs typeface="Verdana" pitchFamily="34" charset="0"/>
              </a:rPr>
              <a:t>Moreover, deception prevents the participant from giving informed consent.  They may find themselves in research that is against their wishes.</a:t>
            </a:r>
          </a:p>
          <a:p>
            <a:pPr marL="1709738" fontAlgn="auto">
              <a:spcBef>
                <a:spcPts val="0"/>
              </a:spcBef>
              <a:spcAft>
                <a:spcPts val="0"/>
              </a:spcAft>
              <a:defRPr/>
            </a:pPr>
            <a:endParaRPr lang="en-GB" sz="2000" dirty="0">
              <a:latin typeface="Verdana" pitchFamily="34" charset="0"/>
              <a:ea typeface="Verdana" pitchFamily="34" charset="0"/>
              <a:cs typeface="Verdana" pitchFamily="34" charset="0"/>
            </a:endParaRPr>
          </a:p>
          <a:p>
            <a:pPr marL="1709738" fontAlgn="auto">
              <a:spcBef>
                <a:spcPts val="0"/>
              </a:spcBef>
              <a:spcAft>
                <a:spcPts val="0"/>
              </a:spcAft>
              <a:defRPr/>
            </a:pPr>
            <a:r>
              <a:rPr lang="en-GB" sz="2000" dirty="0">
                <a:latin typeface="Verdana" pitchFamily="34" charset="0"/>
                <a:ea typeface="Verdana" pitchFamily="34" charset="0"/>
                <a:cs typeface="Verdana" pitchFamily="34" charset="0"/>
              </a:rPr>
              <a:t>Additionally, deceptions earns social scientists a reputation of distrust for the future, and reduces our professional credibility and public relationships</a:t>
            </a:r>
          </a:p>
        </p:txBody>
      </p:sp>
      <p:pic>
        <p:nvPicPr>
          <p:cNvPr id="10" name="Picture 9"/>
          <p:cNvPicPr>
            <a:picLocks noChangeAspect="1"/>
          </p:cNvPicPr>
          <p:nvPr/>
        </p:nvPicPr>
        <p:blipFill rotWithShape="1">
          <a:blip r:embed="rId3"/>
          <a:srcRect l="13461" r="15981"/>
          <a:stretch/>
        </p:blipFill>
        <p:spPr>
          <a:xfrm>
            <a:off x="242287" y="3781122"/>
            <a:ext cx="3115132" cy="2766690"/>
          </a:xfrm>
          <a:prstGeom prst="round2DiagRect">
            <a:avLst/>
          </a:prstGeom>
          <a:ln w="28575">
            <a:solidFill>
              <a:srgbClr val="660066"/>
            </a:solidFill>
          </a:ln>
        </p:spPr>
      </p:pic>
      <p:sp>
        <p:nvSpPr>
          <p:cNvPr id="14" name="TextBox 13"/>
          <p:cNvSpPr txBox="1"/>
          <p:nvPr/>
        </p:nvSpPr>
        <p:spPr>
          <a:xfrm>
            <a:off x="0" y="1556222"/>
            <a:ext cx="1711325" cy="400110"/>
          </a:xfrm>
          <a:prstGeom prst="rect">
            <a:avLst/>
          </a:prstGeom>
          <a:noFill/>
        </p:spPr>
        <p:txBody>
          <a:bodyPr>
            <a:spAutoFit/>
          </a:bodyPr>
          <a:lstStyle/>
          <a:p>
            <a:pPr algn="r" fontAlgn="auto">
              <a:spcBef>
                <a:spcPts val="0"/>
              </a:spcBef>
              <a:spcAft>
                <a:spcPts val="0"/>
              </a:spcAft>
              <a:defRPr/>
            </a:pPr>
            <a:r>
              <a:rPr lang="en-GB" sz="2000" dirty="0">
                <a:latin typeface="Verdana" pitchFamily="34" charset="0"/>
                <a:ea typeface="Verdana" pitchFamily="34" charset="0"/>
                <a:cs typeface="Verdana" pitchFamily="34" charset="0"/>
              </a:rPr>
              <a:t>Definition</a:t>
            </a:r>
          </a:p>
        </p:txBody>
      </p:sp>
    </p:spTree>
    <p:extLst>
      <p:ext uri="{BB962C8B-B14F-4D97-AF65-F5344CB8AC3E}">
        <p14:creationId xmlns:p14="http://schemas.microsoft.com/office/powerpoint/2010/main" val="1859813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Debriefing</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9" name="TextBox 8"/>
          <p:cNvSpPr txBox="1"/>
          <p:nvPr/>
        </p:nvSpPr>
        <p:spPr>
          <a:xfrm>
            <a:off x="1711325" y="1412776"/>
            <a:ext cx="6983413" cy="5016758"/>
          </a:xfrm>
          <a:prstGeom prst="rect">
            <a:avLst/>
          </a:prstGeom>
          <a:noFill/>
        </p:spPr>
        <p:txBody>
          <a:bodyPr>
            <a:spAutoFit/>
          </a:bodyPr>
          <a:lstStyle/>
          <a:p>
            <a:pPr fontAlgn="auto">
              <a:spcBef>
                <a:spcPts val="0"/>
              </a:spcBef>
              <a:spcAft>
                <a:spcPts val="0"/>
              </a:spcAft>
              <a:defRPr/>
            </a:pPr>
            <a:r>
              <a:rPr lang="en-GB" sz="2000" u="sng" dirty="0">
                <a:solidFill>
                  <a:schemeClr val="tx1">
                    <a:lumMod val="85000"/>
                    <a:lumOff val="15000"/>
                  </a:schemeClr>
                </a:solidFill>
                <a:latin typeface="Verdana" pitchFamily="34" charset="0"/>
                <a:ea typeface="Verdana" pitchFamily="34" charset="0"/>
                <a:cs typeface="Verdana" pitchFamily="34" charset="0"/>
              </a:rPr>
              <a:t>Debriefing</a:t>
            </a:r>
            <a:r>
              <a:rPr lang="en-GB" sz="2000" dirty="0">
                <a:solidFill>
                  <a:schemeClr val="tx1">
                    <a:lumMod val="85000"/>
                    <a:lumOff val="15000"/>
                  </a:schemeClr>
                </a:solidFill>
                <a:latin typeface="Verdana" pitchFamily="34" charset="0"/>
                <a:ea typeface="Verdana" pitchFamily="34" charset="0"/>
                <a:cs typeface="Verdana" pitchFamily="34" charset="0"/>
              </a:rPr>
              <a:t> is the </a:t>
            </a: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process of </a:t>
            </a: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informing </a:t>
            </a: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participants of </a:t>
            </a: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the aim of </a:t>
            </a: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research after </a:t>
            </a: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the event.</a:t>
            </a:r>
            <a:endParaRPr lang="en-GB" sz="2000" u="sng" dirty="0">
              <a:solidFill>
                <a:schemeClr val="tx1">
                  <a:lumMod val="85000"/>
                  <a:lumOff val="15000"/>
                </a:schemeClr>
              </a:solidFill>
              <a:latin typeface="Verdana" pitchFamily="34" charset="0"/>
              <a:ea typeface="Verdana" pitchFamily="34" charset="0"/>
              <a:cs typeface="Verdana" pitchFamily="34" charset="0"/>
            </a:endParaRPr>
          </a:p>
          <a:p>
            <a:pPr fontAlgn="auto">
              <a:spcBef>
                <a:spcPts val="0"/>
              </a:spcBef>
              <a:spcAft>
                <a:spcPts val="0"/>
              </a:spcAft>
              <a:defRPr/>
            </a:pPr>
            <a:endParaRPr lang="en-GB" sz="2000" dirty="0">
              <a:solidFill>
                <a:schemeClr val="tx1">
                  <a:lumMod val="85000"/>
                  <a:lumOff val="15000"/>
                </a:schemeClr>
              </a:solidFill>
              <a:latin typeface="Verdana" pitchFamily="34" charset="0"/>
              <a:ea typeface="Verdana" pitchFamily="34" charset="0"/>
              <a:cs typeface="Verdana" pitchFamily="34" charset="0"/>
            </a:endParaRP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Following an investigation, participants should be fully informed about the nature of the research.</a:t>
            </a:r>
          </a:p>
          <a:p>
            <a:pPr fontAlgn="auto">
              <a:spcBef>
                <a:spcPts val="0"/>
              </a:spcBef>
              <a:spcAft>
                <a:spcPts val="0"/>
              </a:spcAft>
              <a:defRPr/>
            </a:pPr>
            <a:endParaRPr lang="en-GB" sz="2000" dirty="0">
              <a:solidFill>
                <a:schemeClr val="tx1">
                  <a:lumMod val="85000"/>
                  <a:lumOff val="15000"/>
                </a:schemeClr>
              </a:solidFill>
              <a:latin typeface="Verdana" pitchFamily="34" charset="0"/>
              <a:ea typeface="Verdana" pitchFamily="34" charset="0"/>
              <a:cs typeface="Verdana" pitchFamily="34" charset="0"/>
            </a:endParaRP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The participants’ experiences of the research should also be discussed.</a:t>
            </a:r>
          </a:p>
          <a:p>
            <a:pPr fontAlgn="auto">
              <a:spcBef>
                <a:spcPts val="0"/>
              </a:spcBef>
              <a:spcAft>
                <a:spcPts val="0"/>
              </a:spcAft>
              <a:defRPr/>
            </a:pPr>
            <a:endParaRPr lang="en-GB" sz="2000" dirty="0">
              <a:solidFill>
                <a:schemeClr val="tx1">
                  <a:lumMod val="85000"/>
                  <a:lumOff val="15000"/>
                </a:schemeClr>
              </a:solidFill>
              <a:latin typeface="Verdana" pitchFamily="34" charset="0"/>
              <a:ea typeface="Verdana" pitchFamily="34" charset="0"/>
              <a:cs typeface="Verdana" pitchFamily="34" charset="0"/>
            </a:endParaRP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However note, debriefing following an investigation does not justify the use of an unethical procedure.</a:t>
            </a:r>
          </a:p>
        </p:txBody>
      </p:sp>
      <p:sp>
        <p:nvSpPr>
          <p:cNvPr id="10" name="TextBox 9"/>
          <p:cNvSpPr txBox="1"/>
          <p:nvPr/>
        </p:nvSpPr>
        <p:spPr>
          <a:xfrm>
            <a:off x="0" y="1412776"/>
            <a:ext cx="1711325" cy="400110"/>
          </a:xfrm>
          <a:prstGeom prst="rect">
            <a:avLst/>
          </a:prstGeom>
          <a:noFill/>
        </p:spPr>
        <p:txBody>
          <a:bodyPr>
            <a:spAutoFit/>
          </a:bodyPr>
          <a:lstStyle/>
          <a:p>
            <a:pPr algn="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Definition</a:t>
            </a:r>
          </a:p>
        </p:txBody>
      </p:sp>
      <p:pic>
        <p:nvPicPr>
          <p:cNvPr id="14" name="Picture 13"/>
          <p:cNvPicPr>
            <a:picLocks noChangeAspect="1"/>
          </p:cNvPicPr>
          <p:nvPr/>
        </p:nvPicPr>
        <p:blipFill rotWithShape="1">
          <a:blip r:embed="rId3"/>
          <a:srcRect l="8818" r="14407"/>
          <a:stretch/>
        </p:blipFill>
        <p:spPr>
          <a:xfrm>
            <a:off x="4212209" y="1507008"/>
            <a:ext cx="4536504" cy="2180085"/>
          </a:xfrm>
          <a:prstGeom prst="round2DiagRect">
            <a:avLst/>
          </a:prstGeom>
          <a:ln w="28575">
            <a:solidFill>
              <a:srgbClr val="660066"/>
            </a:solidFill>
          </a:ln>
        </p:spPr>
      </p:pic>
    </p:spTree>
    <p:extLst>
      <p:ext uri="{BB962C8B-B14F-4D97-AF65-F5344CB8AC3E}">
        <p14:creationId xmlns:p14="http://schemas.microsoft.com/office/powerpoint/2010/main" val="2162493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Right to Withdrawal</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5" name="TextBox 14"/>
          <p:cNvSpPr txBox="1"/>
          <p:nvPr/>
        </p:nvSpPr>
        <p:spPr>
          <a:xfrm>
            <a:off x="1711325" y="1484784"/>
            <a:ext cx="6983413" cy="5262979"/>
          </a:xfrm>
          <a:prstGeom prst="rect">
            <a:avLst/>
          </a:prstGeom>
          <a:noFill/>
        </p:spPr>
        <p:txBody>
          <a:bodyPr>
            <a:spAutoFit/>
          </a:bodyPr>
          <a:lstStyle/>
          <a:p>
            <a:pPr fontAlgn="auto">
              <a:spcBef>
                <a:spcPts val="0"/>
              </a:spcBef>
              <a:spcAft>
                <a:spcPts val="0"/>
              </a:spcAft>
              <a:defRPr/>
            </a:pPr>
            <a:r>
              <a:rPr lang="en-GB" sz="2100" dirty="0">
                <a:latin typeface="Verdana" pitchFamily="34" charset="0"/>
                <a:ea typeface="Verdana" pitchFamily="34" charset="0"/>
                <a:cs typeface="Verdana" pitchFamily="34" charset="0"/>
              </a:rPr>
              <a:t>Participants have the </a:t>
            </a:r>
            <a:r>
              <a:rPr lang="en-GB" sz="2100" u="sng" dirty="0">
                <a:latin typeface="Verdana" pitchFamily="34" charset="0"/>
                <a:ea typeface="Verdana" pitchFamily="34" charset="0"/>
                <a:cs typeface="Verdana" pitchFamily="34" charset="0"/>
              </a:rPr>
              <a:t>right to withdrawal</a:t>
            </a:r>
            <a:r>
              <a:rPr lang="en-GB" sz="2100" dirty="0">
                <a:latin typeface="Verdana" pitchFamily="34" charset="0"/>
                <a:ea typeface="Verdana" pitchFamily="34" charset="0"/>
                <a:cs typeface="Verdana" pitchFamily="34" charset="0"/>
              </a:rPr>
              <a:t> which is the ability to choose whether or not to continue participating in an investigation.</a:t>
            </a:r>
          </a:p>
          <a:p>
            <a:pPr fontAlgn="auto">
              <a:spcBef>
                <a:spcPts val="0"/>
              </a:spcBef>
              <a:spcAft>
                <a:spcPts val="0"/>
              </a:spcAft>
              <a:defRPr/>
            </a:pPr>
            <a:endParaRPr lang="en-GB" sz="2100" dirty="0">
              <a:latin typeface="Verdana" pitchFamily="34" charset="0"/>
              <a:ea typeface="Verdana" pitchFamily="34" charset="0"/>
              <a:cs typeface="Verdana" pitchFamily="34" charset="0"/>
            </a:endParaRPr>
          </a:p>
          <a:p>
            <a:pPr fontAlgn="auto">
              <a:spcBef>
                <a:spcPts val="0"/>
              </a:spcBef>
              <a:spcAft>
                <a:spcPts val="0"/>
              </a:spcAft>
              <a:defRPr/>
            </a:pPr>
            <a:r>
              <a:rPr lang="en-GB" sz="2100" dirty="0">
                <a:latin typeface="Verdana" pitchFamily="34" charset="0"/>
                <a:ea typeface="Verdana" pitchFamily="34" charset="0"/>
                <a:cs typeface="Verdana" pitchFamily="34" charset="0"/>
              </a:rPr>
              <a:t>Participants also have the right to withdraw at any time (beginning, middle, end, or after), regardless of whether or not they were paid for participation.</a:t>
            </a:r>
          </a:p>
          <a:p>
            <a:pPr fontAlgn="auto">
              <a:spcBef>
                <a:spcPts val="0"/>
              </a:spcBef>
              <a:spcAft>
                <a:spcPts val="0"/>
              </a:spcAft>
              <a:defRPr/>
            </a:pPr>
            <a:endParaRPr lang="en-GB" sz="2100" dirty="0">
              <a:latin typeface="Verdana" pitchFamily="34" charset="0"/>
              <a:ea typeface="Verdana" pitchFamily="34" charset="0"/>
              <a:cs typeface="Verdana" pitchFamily="34" charset="0"/>
            </a:endParaRPr>
          </a:p>
          <a:p>
            <a:pPr fontAlgn="auto">
              <a:spcBef>
                <a:spcPts val="0"/>
              </a:spcBef>
              <a:spcAft>
                <a:spcPts val="0"/>
              </a:spcAft>
              <a:defRPr/>
            </a:pPr>
            <a:r>
              <a:rPr lang="en-GB" sz="2100" dirty="0">
                <a:latin typeface="Verdana" pitchFamily="34" charset="0"/>
                <a:ea typeface="Verdana" pitchFamily="34" charset="0"/>
                <a:cs typeface="Verdana" pitchFamily="34" charset="0"/>
              </a:rPr>
              <a:t>They also need to be informed of their right to withdrawal during the consent stage and after the study is completed.</a:t>
            </a:r>
          </a:p>
          <a:p>
            <a:pPr fontAlgn="auto">
              <a:spcBef>
                <a:spcPts val="0"/>
              </a:spcBef>
              <a:spcAft>
                <a:spcPts val="0"/>
              </a:spcAft>
              <a:defRPr/>
            </a:pPr>
            <a:endParaRPr lang="en-GB" sz="2100" dirty="0">
              <a:latin typeface="Verdana" pitchFamily="34" charset="0"/>
              <a:ea typeface="Verdana" pitchFamily="34" charset="0"/>
              <a:cs typeface="Verdana" pitchFamily="34" charset="0"/>
            </a:endParaRPr>
          </a:p>
          <a:p>
            <a:pPr fontAlgn="auto">
              <a:spcBef>
                <a:spcPts val="0"/>
              </a:spcBef>
              <a:spcAft>
                <a:spcPts val="0"/>
              </a:spcAft>
              <a:defRPr/>
            </a:pPr>
            <a:r>
              <a:rPr lang="en-GB" sz="2100" dirty="0">
                <a:latin typeface="Verdana" pitchFamily="34" charset="0"/>
                <a:ea typeface="Verdana" pitchFamily="34" charset="0"/>
                <a:cs typeface="Verdana" pitchFamily="34" charset="0"/>
              </a:rPr>
              <a:t>If a participate does ask to be withdrawn, researchers must destroy any data or information that was collected (so participant numbers are a must!).</a:t>
            </a:r>
          </a:p>
        </p:txBody>
      </p:sp>
      <p:sp>
        <p:nvSpPr>
          <p:cNvPr id="16" name="TextBox 15"/>
          <p:cNvSpPr txBox="1"/>
          <p:nvPr/>
        </p:nvSpPr>
        <p:spPr>
          <a:xfrm>
            <a:off x="0" y="1484784"/>
            <a:ext cx="1711325" cy="415498"/>
          </a:xfrm>
          <a:prstGeom prst="rect">
            <a:avLst/>
          </a:prstGeom>
          <a:noFill/>
        </p:spPr>
        <p:txBody>
          <a:bodyPr>
            <a:spAutoFit/>
          </a:bodyPr>
          <a:lstStyle/>
          <a:p>
            <a:pPr algn="r" fontAlgn="auto">
              <a:spcBef>
                <a:spcPts val="0"/>
              </a:spcBef>
              <a:spcAft>
                <a:spcPts val="0"/>
              </a:spcAft>
              <a:defRPr/>
            </a:pPr>
            <a:r>
              <a:rPr lang="en-GB" sz="2100" dirty="0">
                <a:latin typeface="Verdana" pitchFamily="34" charset="0"/>
                <a:ea typeface="Verdana" pitchFamily="34" charset="0"/>
                <a:cs typeface="Verdana" pitchFamily="34" charset="0"/>
              </a:rPr>
              <a:t>Definition</a:t>
            </a:r>
          </a:p>
        </p:txBody>
      </p:sp>
    </p:spTree>
    <p:extLst>
      <p:ext uri="{BB962C8B-B14F-4D97-AF65-F5344CB8AC3E}">
        <p14:creationId xmlns:p14="http://schemas.microsoft.com/office/powerpoint/2010/main" val="184001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Learning Goals</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9" name="TextBox 8">
            <a:extLst>
              <a:ext uri="{FF2B5EF4-FFF2-40B4-BE49-F238E27FC236}">
                <a16:creationId xmlns:a16="http://schemas.microsoft.com/office/drawing/2014/main" id="{0871CC89-6AA2-4A29-BB60-8996E49CE1EE}"/>
              </a:ext>
            </a:extLst>
          </p:cNvPr>
          <p:cNvSpPr txBox="1"/>
          <p:nvPr/>
        </p:nvSpPr>
        <p:spPr>
          <a:xfrm>
            <a:off x="827584" y="1550137"/>
            <a:ext cx="8640960"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Define ethics, and explain why they matter for academic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Explain the role of professional ethical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List what CCCDDWP (Triple C-Double D-W-P) mean for preparing an ethical research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Identify what the Data Protection Act 2018 and the General Data Protection Regulation framework are, and their relevance for </a:t>
            </a:r>
            <a:b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b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academic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List seven things Richmond students can do to protect participants’ </a:t>
            </a:r>
            <a:b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b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data in academic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Outline Richmond American University London’s Ethical Research </a:t>
            </a:r>
            <a:b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br>
            <a:r>
              <a:rPr lang="en-GB" dirty="0">
                <a:solidFill>
                  <a:prstClr val="black"/>
                </a:solidFill>
                <a:latin typeface="Verdana" pitchFamily="34" charset="0"/>
                <a:ea typeface="Verdana" pitchFamily="34" charset="0"/>
                <a:cs typeface="Verdana" pitchFamily="34" charset="0"/>
              </a:rPr>
              <a:t>policy and process</a:t>
            </a: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Study the student ethics form for submission to the Research Ethics Committee.</a:t>
            </a:r>
          </a:p>
        </p:txBody>
      </p:sp>
      <p:sp>
        <p:nvSpPr>
          <p:cNvPr id="10" name="TextBox 9">
            <a:extLst>
              <a:ext uri="{FF2B5EF4-FFF2-40B4-BE49-F238E27FC236}">
                <a16:creationId xmlns:a16="http://schemas.microsoft.com/office/drawing/2014/main" id="{78BC0792-D69F-4D5F-BE63-28BB52AE7732}"/>
              </a:ext>
            </a:extLst>
          </p:cNvPr>
          <p:cNvSpPr txBox="1"/>
          <p:nvPr/>
        </p:nvSpPr>
        <p:spPr>
          <a:xfrm>
            <a:off x="-883741" y="1550137"/>
            <a:ext cx="1711325" cy="5078313"/>
          </a:xfrm>
          <a:prstGeom prst="rect">
            <a:avLst/>
          </a:prstGeom>
          <a:noFill/>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1.</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2.</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4.</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5.</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6.</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Verdana" pitchFamily="34" charset="0"/>
                <a:ea typeface="Verdana" pitchFamily="34" charset="0"/>
                <a:cs typeface="Verdana" pitchFamily="34" charset="0"/>
              </a:rPr>
              <a:t>7.</a:t>
            </a: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8942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1764058" y="476250"/>
            <a:ext cx="6624366" cy="707886"/>
          </a:xfrm>
          <a:prstGeom prst="rect">
            <a:avLst/>
          </a:prstGeom>
          <a:noFill/>
        </p:spPr>
        <p:txBody>
          <a:bodyPr wrap="square">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Protection of Participants</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9" name="TextBox 8"/>
          <p:cNvSpPr txBox="1"/>
          <p:nvPr/>
        </p:nvSpPr>
        <p:spPr>
          <a:xfrm>
            <a:off x="827584" y="1436578"/>
            <a:ext cx="6983413" cy="5324535"/>
          </a:xfrm>
          <a:prstGeom prst="rect">
            <a:avLst/>
          </a:prstGeom>
          <a:noFill/>
        </p:spPr>
        <p:txBody>
          <a:bodyPr>
            <a:spAutoFit/>
          </a:bodyPr>
          <a:lstStyle/>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Social researchers have a </a:t>
            </a: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responsibility for protecting </a:t>
            </a: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their participants from </a:t>
            </a: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physical or mental harm.  </a:t>
            </a: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This includes undue stress.</a:t>
            </a:r>
          </a:p>
          <a:p>
            <a:pPr fontAlgn="auto">
              <a:spcBef>
                <a:spcPts val="0"/>
              </a:spcBef>
              <a:spcAft>
                <a:spcPts val="0"/>
              </a:spcAft>
              <a:defRPr/>
            </a:pPr>
            <a:endParaRPr lang="en-GB" sz="2000" dirty="0">
              <a:solidFill>
                <a:schemeClr val="tx1">
                  <a:lumMod val="85000"/>
                  <a:lumOff val="15000"/>
                </a:schemeClr>
              </a:solidFill>
              <a:latin typeface="Verdana" pitchFamily="34" charset="0"/>
              <a:ea typeface="Verdana" pitchFamily="34" charset="0"/>
              <a:cs typeface="Verdana" pitchFamily="34" charset="0"/>
            </a:endParaRP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The risk of harm to a </a:t>
            </a: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participant must not be </a:t>
            </a: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greater than that to which </a:t>
            </a: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they are exposed to in </a:t>
            </a: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everyday life.</a:t>
            </a:r>
          </a:p>
          <a:p>
            <a:pPr fontAlgn="auto">
              <a:spcBef>
                <a:spcPts val="0"/>
              </a:spcBef>
              <a:spcAft>
                <a:spcPts val="0"/>
              </a:spcAft>
              <a:defRPr/>
            </a:pPr>
            <a:endParaRPr lang="en-GB" sz="2000" dirty="0">
              <a:solidFill>
                <a:schemeClr val="tx1">
                  <a:lumMod val="85000"/>
                  <a:lumOff val="15000"/>
                </a:schemeClr>
              </a:solidFill>
              <a:latin typeface="Verdana" pitchFamily="34" charset="0"/>
              <a:ea typeface="Verdana" pitchFamily="34" charset="0"/>
              <a:cs typeface="Verdana" pitchFamily="34" charset="0"/>
            </a:endParaRPr>
          </a:p>
          <a:p>
            <a:pP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This is relative.  That is to say, asking just anyone to skydive for an experiment is not what they are exposed to every day, however, asking an experienced skydiver to jump would be OK because this is what they frequently do.  </a:t>
            </a:r>
          </a:p>
        </p:txBody>
      </p:sp>
      <p:pic>
        <p:nvPicPr>
          <p:cNvPr id="10" name="Picture 9"/>
          <p:cNvPicPr>
            <a:picLocks noChangeAspect="1"/>
          </p:cNvPicPr>
          <p:nvPr/>
        </p:nvPicPr>
        <p:blipFill>
          <a:blip r:embed="rId3"/>
          <a:stretch>
            <a:fillRect/>
          </a:stretch>
        </p:blipFill>
        <p:spPr>
          <a:xfrm>
            <a:off x="5004048" y="1423738"/>
            <a:ext cx="3777999" cy="3292811"/>
          </a:xfrm>
          <a:prstGeom prst="round2DiagRect">
            <a:avLst/>
          </a:prstGeom>
          <a:ln w="28575">
            <a:solidFill>
              <a:srgbClr val="660066"/>
            </a:solidFill>
          </a:ln>
        </p:spPr>
      </p:pic>
    </p:spTree>
    <p:extLst>
      <p:ext uri="{BB962C8B-B14F-4D97-AF65-F5344CB8AC3E}">
        <p14:creationId xmlns:p14="http://schemas.microsoft.com/office/powerpoint/2010/main" val="562483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1584744" y="476250"/>
            <a:ext cx="6982994" cy="707886"/>
          </a:xfrm>
          <a:prstGeom prst="rect">
            <a:avLst/>
          </a:prstGeom>
          <a:noFill/>
        </p:spPr>
        <p:txBody>
          <a:bodyPr wrap="square">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Triple C-Double D-W-P</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graphicFrame>
        <p:nvGraphicFramePr>
          <p:cNvPr id="2" name="Diagram 1"/>
          <p:cNvGraphicFramePr/>
          <p:nvPr>
            <p:extLst>
              <p:ext uri="{D42A27DB-BD31-4B8C-83A1-F6EECF244321}">
                <p14:modId xmlns:p14="http://schemas.microsoft.com/office/powerpoint/2010/main" val="2425823162"/>
              </p:ext>
            </p:extLst>
          </p:nvPr>
        </p:nvGraphicFramePr>
        <p:xfrm>
          <a:off x="251520" y="1497624"/>
          <a:ext cx="8640960" cy="5171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1921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1439712" y="-55026"/>
            <a:ext cx="7273058" cy="1323439"/>
          </a:xfrm>
          <a:prstGeom prst="rect">
            <a:avLst/>
          </a:prstGeom>
          <a:noFill/>
        </p:spPr>
        <p:txBody>
          <a:bodyPr wrap="square">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Social Science Research  and Secondary Data</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179513" y="1556222"/>
            <a:ext cx="8640960" cy="5016758"/>
          </a:xfrm>
          <a:prstGeom prst="rect">
            <a:avLst/>
          </a:prstGeom>
          <a:noFill/>
        </p:spPr>
        <p:txBody>
          <a:bodyPr wrap="square">
            <a:spAutoFit/>
          </a:bodyPr>
          <a:lstStyle/>
          <a:p>
            <a:pPr algn="ctr">
              <a:defRPr/>
            </a:pPr>
            <a:r>
              <a:rPr lang="en-GB" sz="2000" dirty="0">
                <a:solidFill>
                  <a:prstClr val="black"/>
                </a:solidFill>
                <a:latin typeface="Verdana" pitchFamily="34" charset="0"/>
                <a:ea typeface="Verdana" pitchFamily="34" charset="0"/>
                <a:cs typeface="Verdana" pitchFamily="34" charset="0"/>
              </a:rPr>
              <a:t>However, not all social scientists are psychologists and not all social scientists work with </a:t>
            </a:r>
            <a:r>
              <a:rPr lang="en-GB" sz="2000" u="sng" dirty="0">
                <a:solidFill>
                  <a:prstClr val="black"/>
                </a:solidFill>
                <a:latin typeface="Verdana" pitchFamily="34" charset="0"/>
                <a:ea typeface="Verdana" pitchFamily="34" charset="0"/>
                <a:cs typeface="Verdana" pitchFamily="34" charset="0"/>
              </a:rPr>
              <a:t>primary data</a:t>
            </a:r>
            <a:r>
              <a:rPr lang="en-GB" sz="2000" dirty="0">
                <a:solidFill>
                  <a:prstClr val="black"/>
                </a:solidFill>
                <a:latin typeface="Verdana" pitchFamily="34" charset="0"/>
                <a:ea typeface="Verdana" pitchFamily="34" charset="0"/>
                <a:cs typeface="Verdana" pitchFamily="34" charset="0"/>
              </a:rPr>
              <a:t> taken from human participants (Flanagan et al., 2015, p. 190).</a:t>
            </a:r>
          </a:p>
          <a:p>
            <a:pPr algn="ctr">
              <a:defRPr/>
            </a:pPr>
            <a:endParaRPr lang="en-GB" sz="2000" dirty="0">
              <a:solidFill>
                <a:prstClr val="black"/>
              </a:solidFill>
              <a:latin typeface="Verdana" pitchFamily="34" charset="0"/>
              <a:ea typeface="Verdana" pitchFamily="34" charset="0"/>
              <a:cs typeface="Verdana" pitchFamily="34" charset="0"/>
            </a:endParaRPr>
          </a:p>
          <a:p>
            <a:pPr algn="ctr">
              <a:defRPr/>
            </a:pPr>
            <a:r>
              <a:rPr lang="en-GB" sz="2000" dirty="0">
                <a:solidFill>
                  <a:prstClr val="black"/>
                </a:solidFill>
                <a:latin typeface="Verdana" pitchFamily="34" charset="0"/>
                <a:ea typeface="Verdana" pitchFamily="34" charset="0"/>
                <a:cs typeface="Verdana" pitchFamily="34" charset="0"/>
              </a:rPr>
              <a:t>Many social scientists work with </a:t>
            </a:r>
            <a:r>
              <a:rPr lang="en-GB" sz="2000" u="sng" dirty="0">
                <a:solidFill>
                  <a:prstClr val="black"/>
                </a:solidFill>
                <a:latin typeface="Verdana" pitchFamily="34" charset="0"/>
                <a:ea typeface="Verdana" pitchFamily="34" charset="0"/>
                <a:cs typeface="Verdana" pitchFamily="34" charset="0"/>
              </a:rPr>
              <a:t>secondary data</a:t>
            </a:r>
            <a:r>
              <a:rPr lang="en-GB" sz="2000" dirty="0">
                <a:solidFill>
                  <a:prstClr val="black"/>
                </a:solidFill>
                <a:latin typeface="Verdana" pitchFamily="34" charset="0"/>
                <a:ea typeface="Verdana" pitchFamily="34" charset="0"/>
                <a:cs typeface="Verdana" pitchFamily="34" charset="0"/>
              </a:rPr>
              <a:t>. Secondary data is data collected and distributed by another source (for example, census data; Flanagan et al., 2015, p. 190). </a:t>
            </a:r>
          </a:p>
          <a:p>
            <a:pPr algn="ctr">
              <a:defRPr/>
            </a:pPr>
            <a:endParaRPr lang="en-GB" sz="2000" dirty="0">
              <a:solidFill>
                <a:prstClr val="black"/>
              </a:solidFill>
              <a:latin typeface="Verdana" pitchFamily="34" charset="0"/>
              <a:ea typeface="Verdana" pitchFamily="34" charset="0"/>
              <a:cs typeface="Verdana" pitchFamily="34" charset="0"/>
            </a:endParaRPr>
          </a:p>
          <a:p>
            <a:pPr algn="ctr">
              <a:defRPr/>
            </a:pPr>
            <a:r>
              <a:rPr lang="en-GB" sz="2000" dirty="0">
                <a:solidFill>
                  <a:prstClr val="black"/>
                </a:solidFill>
                <a:latin typeface="Verdana" pitchFamily="34" charset="0"/>
                <a:ea typeface="Verdana" pitchFamily="34" charset="0"/>
                <a:cs typeface="Verdana" pitchFamily="34" charset="0"/>
              </a:rPr>
              <a:t>Moreover, secondary data could also be analysing things like historical documents, discourse, or interview texts and videos conducted by other journalists.  In these situations, you</a:t>
            </a:r>
            <a:r>
              <a:rPr lang="en-GB" sz="2000" b="1" dirty="0">
                <a:solidFill>
                  <a:prstClr val="black"/>
                </a:solidFill>
                <a:latin typeface="Verdana" pitchFamily="34" charset="0"/>
                <a:ea typeface="Verdana" pitchFamily="34" charset="0"/>
                <a:cs typeface="Verdana" pitchFamily="34" charset="0"/>
              </a:rPr>
              <a:t> do not</a:t>
            </a:r>
            <a:r>
              <a:rPr lang="en-GB" sz="2000" dirty="0">
                <a:solidFill>
                  <a:prstClr val="black"/>
                </a:solidFill>
                <a:latin typeface="Verdana" pitchFamily="34" charset="0"/>
                <a:ea typeface="Verdana" pitchFamily="34" charset="0"/>
                <a:cs typeface="Verdana" pitchFamily="34" charset="0"/>
              </a:rPr>
              <a:t> need ethical permission from the Richmond Ethics Committee…</a:t>
            </a:r>
          </a:p>
          <a:p>
            <a:pPr algn="ctr">
              <a:defRPr/>
            </a:pPr>
            <a:endParaRPr lang="en-GB" sz="2000" dirty="0">
              <a:solidFill>
                <a:prstClr val="black"/>
              </a:solidFill>
              <a:latin typeface="Verdana" pitchFamily="34" charset="0"/>
              <a:ea typeface="Verdana" pitchFamily="34" charset="0"/>
              <a:cs typeface="Verdana" pitchFamily="34" charset="0"/>
            </a:endParaRPr>
          </a:p>
          <a:p>
            <a:pPr algn="ctr">
              <a:defRPr/>
            </a:pPr>
            <a:r>
              <a:rPr lang="en-GB" sz="2000" dirty="0">
                <a:solidFill>
                  <a:prstClr val="black"/>
                </a:solidFill>
                <a:latin typeface="Verdana" pitchFamily="34" charset="0"/>
                <a:ea typeface="Verdana" pitchFamily="34" charset="0"/>
                <a:cs typeface="Verdana" pitchFamily="34" charset="0"/>
              </a:rPr>
              <a:t>…but you still should reflexively consider the ethical impact of your use and analysis of this data and potential conclusions could be in regards to the social sensitivity of the public.</a:t>
            </a:r>
          </a:p>
        </p:txBody>
      </p:sp>
    </p:spTree>
    <p:extLst>
      <p:ext uri="{BB962C8B-B14F-4D97-AF65-F5344CB8AC3E}">
        <p14:creationId xmlns:p14="http://schemas.microsoft.com/office/powerpoint/2010/main" val="2405158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Data Protection</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1017427" y="6276763"/>
            <a:ext cx="7109147" cy="392415"/>
          </a:xfrm>
          <a:prstGeom prst="rect">
            <a:avLst/>
          </a:prstGeom>
          <a:noFill/>
        </p:spPr>
        <p:txBody>
          <a:bodyPr wrap="square">
            <a:spAutoFit/>
          </a:bodyPr>
          <a:lstStyle/>
          <a:p>
            <a:pPr>
              <a:defRPr/>
            </a:pPr>
            <a:r>
              <a:rPr lang="en-GB" sz="1950" dirty="0">
                <a:solidFill>
                  <a:prstClr val="black"/>
                </a:solidFill>
                <a:latin typeface="Verdana" pitchFamily="34" charset="0"/>
                <a:ea typeface="Verdana" pitchFamily="34" charset="0"/>
                <a:cs typeface="Verdana" pitchFamily="34" charset="0"/>
              </a:rPr>
              <a:t>What does the term ‘data protection’ suggest to you?</a:t>
            </a:r>
          </a:p>
        </p:txBody>
      </p:sp>
      <p:pic>
        <p:nvPicPr>
          <p:cNvPr id="7170" name="Picture 2" descr="What Is Data Protection and Why Does It Matter?"/>
          <p:cNvPicPr>
            <a:picLocks noChangeAspect="1" noChangeArrowheads="1"/>
          </p:cNvPicPr>
          <p:nvPr/>
        </p:nvPicPr>
        <p:blipFill rotWithShape="1">
          <a:blip r:embed="rId3">
            <a:extLst>
              <a:ext uri="{28A0092B-C50C-407E-A947-70E740481C1C}">
                <a14:useLocalDpi xmlns:a14="http://schemas.microsoft.com/office/drawing/2010/main" val="0"/>
              </a:ext>
            </a:extLst>
          </a:blip>
          <a:srcRect l="7669"/>
          <a:stretch/>
        </p:blipFill>
        <p:spPr bwMode="auto">
          <a:xfrm>
            <a:off x="539552" y="1542104"/>
            <a:ext cx="8064897" cy="4585739"/>
          </a:xfrm>
          <a:prstGeom prst="round2DiagRect">
            <a:avLst/>
          </a:prstGeom>
          <a:noFill/>
          <a:ln w="28575">
            <a:solidFill>
              <a:srgbClr val="6600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663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Data Protection Laws</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1711325" y="1556222"/>
            <a:ext cx="7109147" cy="5170646"/>
          </a:xfrm>
          <a:prstGeom prst="rect">
            <a:avLst/>
          </a:prstGeom>
          <a:noFill/>
        </p:spPr>
        <p:txBody>
          <a:bodyPr wrap="square">
            <a:spAutoFit/>
          </a:bodyPr>
          <a:lstStyle/>
          <a:p>
            <a:pPr>
              <a:defRPr/>
            </a:pPr>
            <a:r>
              <a:rPr lang="en-GB" sz="2200" dirty="0">
                <a:solidFill>
                  <a:prstClr val="black"/>
                </a:solidFill>
                <a:latin typeface="Verdana" pitchFamily="34" charset="0"/>
                <a:ea typeface="Verdana" pitchFamily="34" charset="0"/>
                <a:cs typeface="Verdana" pitchFamily="34" charset="0"/>
              </a:rPr>
              <a:t>In most ethical principles, academics are </a:t>
            </a:r>
            <a:r>
              <a:rPr lang="en-GB" sz="2200" u="sng" dirty="0">
                <a:solidFill>
                  <a:prstClr val="black"/>
                </a:solidFill>
                <a:latin typeface="Verdana" pitchFamily="34" charset="0"/>
                <a:ea typeface="Verdana" pitchFamily="34" charset="0"/>
                <a:cs typeface="Verdana" pitchFamily="34" charset="0"/>
              </a:rPr>
              <a:t>self-regulating</a:t>
            </a:r>
            <a:r>
              <a:rPr lang="en-GB" sz="2200" dirty="0">
                <a:solidFill>
                  <a:prstClr val="black"/>
                </a:solidFill>
                <a:latin typeface="Verdana" pitchFamily="34" charset="0"/>
                <a:ea typeface="Verdana" pitchFamily="34" charset="0"/>
                <a:cs typeface="Verdana" pitchFamily="34" charset="0"/>
              </a:rPr>
              <a:t>, meaning they police their own behaviour’ there are no special laws around the ethics of research in the UK. However, there are laws around the security of the data we collect.</a:t>
            </a:r>
          </a:p>
          <a:p>
            <a:pPr>
              <a:defRPr/>
            </a:pPr>
            <a:endParaRPr lang="en-GB" sz="2200" dirty="0">
              <a:solidFill>
                <a:prstClr val="black"/>
              </a:solidFill>
              <a:latin typeface="Verdana" pitchFamily="34" charset="0"/>
              <a:ea typeface="Verdana" pitchFamily="34" charset="0"/>
              <a:cs typeface="Verdana" pitchFamily="34" charset="0"/>
            </a:endParaRPr>
          </a:p>
          <a:p>
            <a:pPr>
              <a:defRPr/>
            </a:pPr>
            <a:r>
              <a:rPr lang="en-GB" sz="2200" dirty="0">
                <a:solidFill>
                  <a:prstClr val="black"/>
                </a:solidFill>
                <a:latin typeface="Verdana" pitchFamily="34" charset="0"/>
                <a:ea typeface="Verdana" pitchFamily="34" charset="0"/>
                <a:cs typeface="Verdana" pitchFamily="34" charset="0"/>
              </a:rPr>
              <a:t>The </a:t>
            </a:r>
            <a:r>
              <a:rPr lang="en-GB" sz="2200" u="sng" dirty="0">
                <a:solidFill>
                  <a:prstClr val="black"/>
                </a:solidFill>
                <a:latin typeface="Verdana" pitchFamily="34" charset="0"/>
                <a:ea typeface="Verdana" pitchFamily="34" charset="0"/>
                <a:cs typeface="Verdana" pitchFamily="34" charset="0"/>
              </a:rPr>
              <a:t>Data Protection Act 2018</a:t>
            </a:r>
            <a:r>
              <a:rPr lang="en-GB" sz="2200" dirty="0">
                <a:solidFill>
                  <a:prstClr val="black"/>
                </a:solidFill>
                <a:latin typeface="Verdana" pitchFamily="34" charset="0"/>
                <a:ea typeface="Verdana" pitchFamily="34" charset="0"/>
                <a:cs typeface="Verdana" pitchFamily="34" charset="0"/>
              </a:rPr>
              <a:t> requires everyone in the UK to keep data secure; Article 5 encompasses the European Union’s </a:t>
            </a:r>
            <a:r>
              <a:rPr lang="en-GB" sz="2200" u="sng" dirty="0">
                <a:solidFill>
                  <a:prstClr val="black"/>
                </a:solidFill>
                <a:latin typeface="Verdana" pitchFamily="34" charset="0"/>
                <a:ea typeface="Verdana" pitchFamily="34" charset="0"/>
                <a:cs typeface="Verdana" pitchFamily="34" charset="0"/>
              </a:rPr>
              <a:t>General Data Protection Regulation (GDPR)</a:t>
            </a:r>
            <a:r>
              <a:rPr lang="en-GB" sz="2200" dirty="0">
                <a:solidFill>
                  <a:prstClr val="black"/>
                </a:solidFill>
                <a:latin typeface="Verdana" pitchFamily="34" charset="0"/>
                <a:ea typeface="Verdana" pitchFamily="34" charset="0"/>
                <a:cs typeface="Verdana" pitchFamily="34" charset="0"/>
              </a:rPr>
              <a:t> post-</a:t>
            </a:r>
            <a:r>
              <a:rPr lang="en-GB" sz="2200" dirty="0" err="1">
                <a:solidFill>
                  <a:prstClr val="black"/>
                </a:solidFill>
                <a:latin typeface="Verdana" pitchFamily="34" charset="0"/>
                <a:ea typeface="Verdana" pitchFamily="34" charset="0"/>
                <a:cs typeface="Verdana" pitchFamily="34" charset="0"/>
              </a:rPr>
              <a:t>Brexit</a:t>
            </a:r>
            <a:r>
              <a:rPr lang="en-GB" sz="2200" dirty="0">
                <a:solidFill>
                  <a:prstClr val="black"/>
                </a:solidFill>
                <a:latin typeface="Verdana" pitchFamily="34" charset="0"/>
                <a:ea typeface="Verdana" pitchFamily="34" charset="0"/>
                <a:cs typeface="Verdana" pitchFamily="34" charset="0"/>
              </a:rPr>
              <a:t>.</a:t>
            </a:r>
          </a:p>
          <a:p>
            <a:pPr>
              <a:defRPr/>
            </a:pPr>
            <a:endParaRPr lang="en-GB" sz="2200" dirty="0">
              <a:solidFill>
                <a:prstClr val="black"/>
              </a:solidFill>
              <a:latin typeface="Verdana" pitchFamily="34" charset="0"/>
              <a:ea typeface="Verdana" pitchFamily="34" charset="0"/>
              <a:cs typeface="Verdana" pitchFamily="34" charset="0"/>
            </a:endParaRPr>
          </a:p>
          <a:p>
            <a:pPr>
              <a:defRPr/>
            </a:pPr>
            <a:r>
              <a:rPr lang="en-GB" sz="2200" dirty="0">
                <a:solidFill>
                  <a:prstClr val="black"/>
                </a:solidFill>
                <a:latin typeface="Verdana" pitchFamily="34" charset="0"/>
                <a:ea typeface="Verdana" pitchFamily="34" charset="0"/>
                <a:cs typeface="Verdana" pitchFamily="34" charset="0"/>
              </a:rPr>
              <a:t>The Data Protection Act/GDPR law effectively requires all organisations (academic or otherwise) to adhere to seven principles of data collection, storage, use, and destruction.</a:t>
            </a:r>
          </a:p>
        </p:txBody>
      </p:sp>
      <p:sp>
        <p:nvSpPr>
          <p:cNvPr id="13" name="TextBox 12"/>
          <p:cNvSpPr txBox="1"/>
          <p:nvPr/>
        </p:nvSpPr>
        <p:spPr>
          <a:xfrm>
            <a:off x="0" y="1556222"/>
            <a:ext cx="1711325" cy="3477875"/>
          </a:xfrm>
          <a:prstGeom prst="rect">
            <a:avLst/>
          </a:prstGeom>
          <a:noFill/>
        </p:spPr>
        <p:txBody>
          <a:bodyPr>
            <a:spAutoFit/>
          </a:bodyPr>
          <a:lstStyle/>
          <a:p>
            <a:pPr algn="r">
              <a:defRPr/>
            </a:pPr>
            <a:r>
              <a:rPr lang="en-GB" sz="2200" dirty="0">
                <a:solidFill>
                  <a:prstClr val="black"/>
                </a:solidFill>
                <a:latin typeface="Verdana" pitchFamily="34" charset="0"/>
                <a:ea typeface="Verdana" pitchFamily="34" charset="0"/>
                <a:cs typeface="Verdana" pitchFamily="34" charset="0"/>
              </a:rPr>
              <a:t>Key Term</a:t>
            </a:r>
          </a:p>
          <a:p>
            <a:pPr algn="r">
              <a:defRPr/>
            </a:pPr>
            <a:endParaRPr lang="en-GB" sz="2200" dirty="0">
              <a:solidFill>
                <a:prstClr val="black"/>
              </a:solidFill>
              <a:latin typeface="Verdana" pitchFamily="34" charset="0"/>
              <a:ea typeface="Verdana" pitchFamily="34" charset="0"/>
              <a:cs typeface="Verdana" pitchFamily="34" charset="0"/>
            </a:endParaRPr>
          </a:p>
          <a:p>
            <a:pPr algn="r">
              <a:defRPr/>
            </a:pPr>
            <a:endParaRPr lang="en-GB" sz="2200" dirty="0">
              <a:solidFill>
                <a:prstClr val="black"/>
              </a:solidFill>
              <a:latin typeface="Verdana" pitchFamily="34" charset="0"/>
              <a:ea typeface="Verdana" pitchFamily="34" charset="0"/>
              <a:cs typeface="Verdana" pitchFamily="34" charset="0"/>
            </a:endParaRPr>
          </a:p>
          <a:p>
            <a:pPr algn="r">
              <a:defRPr/>
            </a:pPr>
            <a:endParaRPr lang="en-GB" sz="2200" dirty="0">
              <a:solidFill>
                <a:prstClr val="black"/>
              </a:solidFill>
              <a:latin typeface="Verdana" pitchFamily="34" charset="0"/>
              <a:ea typeface="Verdana" pitchFamily="34" charset="0"/>
              <a:cs typeface="Verdana" pitchFamily="34" charset="0"/>
            </a:endParaRPr>
          </a:p>
          <a:p>
            <a:pPr algn="r">
              <a:defRPr/>
            </a:pPr>
            <a:endParaRPr lang="en-GB" sz="2200" dirty="0">
              <a:solidFill>
                <a:prstClr val="black"/>
              </a:solidFill>
              <a:latin typeface="Verdana" pitchFamily="34" charset="0"/>
              <a:ea typeface="Verdana" pitchFamily="34" charset="0"/>
              <a:cs typeface="Verdana" pitchFamily="34" charset="0"/>
            </a:endParaRPr>
          </a:p>
          <a:p>
            <a:pPr algn="r">
              <a:defRPr/>
            </a:pPr>
            <a:endParaRPr lang="en-GB" sz="2200" dirty="0">
              <a:solidFill>
                <a:prstClr val="black"/>
              </a:solidFill>
              <a:latin typeface="Verdana" pitchFamily="34" charset="0"/>
              <a:ea typeface="Verdana" pitchFamily="34" charset="0"/>
              <a:cs typeface="Verdana" pitchFamily="34" charset="0"/>
            </a:endParaRPr>
          </a:p>
          <a:p>
            <a:pPr algn="r">
              <a:defRPr/>
            </a:pPr>
            <a:r>
              <a:rPr lang="en-GB" sz="2200" dirty="0">
                <a:solidFill>
                  <a:prstClr val="black"/>
                </a:solidFill>
                <a:latin typeface="Verdana" pitchFamily="34" charset="0"/>
                <a:ea typeface="Verdana" pitchFamily="34" charset="0"/>
                <a:cs typeface="Verdana" pitchFamily="34" charset="0"/>
              </a:rPr>
              <a:t>Law</a:t>
            </a:r>
          </a:p>
          <a:p>
            <a:pPr algn="r">
              <a:defRPr/>
            </a:pPr>
            <a:endParaRPr lang="en-GB" sz="2200" dirty="0">
              <a:solidFill>
                <a:prstClr val="black"/>
              </a:solidFill>
              <a:latin typeface="Verdana" pitchFamily="34" charset="0"/>
              <a:ea typeface="Verdana" pitchFamily="34" charset="0"/>
              <a:cs typeface="Verdana" pitchFamily="34" charset="0"/>
            </a:endParaRPr>
          </a:p>
          <a:p>
            <a:pPr algn="r">
              <a:defRPr/>
            </a:pPr>
            <a:r>
              <a:rPr lang="en-GB" sz="2200" dirty="0">
                <a:solidFill>
                  <a:prstClr val="black"/>
                </a:solidFill>
                <a:latin typeface="Verdana" pitchFamily="34" charset="0"/>
                <a:ea typeface="Verdana" pitchFamily="34" charset="0"/>
                <a:cs typeface="Verdana" pitchFamily="34" charset="0"/>
              </a:rPr>
              <a:t>Law</a:t>
            </a:r>
          </a:p>
          <a:p>
            <a:pPr algn="r">
              <a:defRPr/>
            </a:pPr>
            <a:endParaRPr lang="en-GB"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82156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28167481"/>
              </p:ext>
            </p:extLst>
          </p:nvPr>
        </p:nvGraphicFramePr>
        <p:xfrm>
          <a:off x="377379" y="188640"/>
          <a:ext cx="838924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6852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99175562"/>
              </p:ext>
            </p:extLst>
          </p:nvPr>
        </p:nvGraphicFramePr>
        <p:xfrm>
          <a:off x="377379" y="158882"/>
          <a:ext cx="8389242" cy="6540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3248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So what do I do?</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pic>
        <p:nvPicPr>
          <p:cNvPr id="1026" name="Picture 2" descr="Knight staring at computer screen template. Blank version in comments :  r/InsiderMemeTrading">
            <a:extLst>
              <a:ext uri="{FF2B5EF4-FFF2-40B4-BE49-F238E27FC236}">
                <a16:creationId xmlns:a16="http://schemas.microsoft.com/office/drawing/2014/main" id="{C9EA87C3-81DF-4885-A54D-DF7D9EEFD3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78" b="32150"/>
          <a:stretch/>
        </p:blipFill>
        <p:spPr bwMode="auto">
          <a:xfrm>
            <a:off x="1007604" y="1484784"/>
            <a:ext cx="7128792" cy="4493142"/>
          </a:xfrm>
          <a:prstGeom prst="round2DiagRect">
            <a:avLst/>
          </a:prstGeom>
          <a:noFill/>
          <a:ln w="28575">
            <a:solidFill>
              <a:srgbClr val="660066"/>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EE2A71B-6404-4556-BEF0-22792AC7F075}"/>
              </a:ext>
            </a:extLst>
          </p:cNvPr>
          <p:cNvSpPr txBox="1"/>
          <p:nvPr/>
        </p:nvSpPr>
        <p:spPr>
          <a:xfrm>
            <a:off x="323529" y="6120801"/>
            <a:ext cx="8496944" cy="692497"/>
          </a:xfrm>
          <a:prstGeom prst="rect">
            <a:avLst/>
          </a:prstGeom>
          <a:noFill/>
        </p:spPr>
        <p:txBody>
          <a:bodyPr wrap="square">
            <a:spAutoFit/>
          </a:bodyPr>
          <a:lstStyle/>
          <a:p>
            <a:pPr algn="ctr">
              <a:defRPr/>
            </a:pPr>
            <a:r>
              <a:rPr lang="en-GB" sz="1950" dirty="0">
                <a:solidFill>
                  <a:prstClr val="black"/>
                </a:solidFill>
                <a:latin typeface="Verdana" pitchFamily="34" charset="0"/>
                <a:ea typeface="Verdana" pitchFamily="34" charset="0"/>
                <a:cs typeface="Verdana" pitchFamily="34" charset="0"/>
              </a:rPr>
              <a:t>So what are the things you think you would have to do to protect your participant’s data?</a:t>
            </a:r>
          </a:p>
        </p:txBody>
      </p:sp>
    </p:spTree>
    <p:extLst>
      <p:ext uri="{BB962C8B-B14F-4D97-AF65-F5344CB8AC3E}">
        <p14:creationId xmlns:p14="http://schemas.microsoft.com/office/powerpoint/2010/main" val="2584254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126464"/>
            <a:ext cx="5689600" cy="1323439"/>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Student Data Protection Act Steps</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703213" y="1628800"/>
            <a:ext cx="8440787" cy="5355312"/>
          </a:xfrm>
          <a:prstGeom prst="rect">
            <a:avLst/>
          </a:prstGeom>
          <a:noFill/>
        </p:spPr>
        <p:txBody>
          <a:bodyPr wrap="square">
            <a:spAutoFit/>
          </a:bodyPr>
          <a:lstStyle/>
          <a:p>
            <a:pPr>
              <a:defRPr/>
            </a:pPr>
            <a:r>
              <a:rPr lang="en-GB" sz="1900" b="1" dirty="0">
                <a:solidFill>
                  <a:prstClr val="black"/>
                </a:solidFill>
                <a:latin typeface="Verdana" pitchFamily="34" charset="0"/>
                <a:ea typeface="Verdana" pitchFamily="34" charset="0"/>
                <a:cs typeface="Verdana" pitchFamily="34" charset="0"/>
              </a:rPr>
              <a:t>Never use Google Forms </a:t>
            </a:r>
            <a:r>
              <a:rPr lang="en-GB" sz="1900" dirty="0">
                <a:solidFill>
                  <a:prstClr val="black"/>
                </a:solidFill>
                <a:latin typeface="Verdana" pitchFamily="34" charset="0"/>
                <a:ea typeface="Verdana" pitchFamily="34" charset="0"/>
                <a:cs typeface="Verdana" pitchFamily="34" charset="0"/>
              </a:rPr>
              <a:t>– Collected data on Google does not comply with GDPR and the Data Protection Act 2018.</a:t>
            </a:r>
          </a:p>
          <a:p>
            <a:pPr>
              <a:defRPr/>
            </a:pPr>
            <a:endParaRPr lang="en-GB" sz="1900" dirty="0">
              <a:solidFill>
                <a:prstClr val="black"/>
              </a:solidFill>
              <a:latin typeface="Verdana" pitchFamily="34" charset="0"/>
              <a:ea typeface="Verdana" pitchFamily="34" charset="0"/>
              <a:cs typeface="Verdana" pitchFamily="34" charset="0"/>
            </a:endParaRPr>
          </a:p>
          <a:p>
            <a:pPr>
              <a:defRPr/>
            </a:pPr>
            <a:r>
              <a:rPr lang="en-GB" sz="1900" b="1" dirty="0">
                <a:solidFill>
                  <a:prstClr val="black"/>
                </a:solidFill>
                <a:latin typeface="Verdana" pitchFamily="34" charset="0"/>
                <a:ea typeface="Verdana" pitchFamily="34" charset="0"/>
                <a:cs typeface="Verdana" pitchFamily="34" charset="0"/>
              </a:rPr>
              <a:t>Never use your mobile phone </a:t>
            </a:r>
            <a:r>
              <a:rPr lang="en-GB" sz="1900" dirty="0">
                <a:solidFill>
                  <a:prstClr val="black"/>
                </a:solidFill>
                <a:latin typeface="Verdana" pitchFamily="34" charset="0"/>
                <a:ea typeface="Verdana" pitchFamily="34" charset="0"/>
                <a:cs typeface="Verdana" pitchFamily="34" charset="0"/>
              </a:rPr>
              <a:t>– phones are hacked and lost all the time.  This is too risky for professional academic research.</a:t>
            </a:r>
          </a:p>
          <a:p>
            <a:pPr>
              <a:defRPr/>
            </a:pPr>
            <a:endParaRPr lang="en-GB" sz="1900" dirty="0">
              <a:solidFill>
                <a:prstClr val="black"/>
              </a:solidFill>
              <a:latin typeface="Verdana" pitchFamily="34" charset="0"/>
              <a:ea typeface="Verdana" pitchFamily="34" charset="0"/>
              <a:cs typeface="Verdana" pitchFamily="34" charset="0"/>
            </a:endParaRPr>
          </a:p>
          <a:p>
            <a:pPr>
              <a:defRPr/>
            </a:pPr>
            <a:r>
              <a:rPr lang="en-GB" sz="1900" dirty="0">
                <a:solidFill>
                  <a:prstClr val="black"/>
                </a:solidFill>
                <a:latin typeface="Verdana" pitchFamily="34" charset="0"/>
                <a:ea typeface="Verdana" pitchFamily="34" charset="0"/>
                <a:cs typeface="Verdana" pitchFamily="34" charset="0"/>
              </a:rPr>
              <a:t>Only collect data with Microsoft Forms, which is part of your Micro-soft 365 student package.  Your tuition fees paid for it, so use it!</a:t>
            </a:r>
          </a:p>
          <a:p>
            <a:pPr>
              <a:defRPr/>
            </a:pPr>
            <a:endParaRPr lang="en-GB" sz="1900" dirty="0">
              <a:solidFill>
                <a:prstClr val="black"/>
              </a:solidFill>
              <a:latin typeface="Verdana" pitchFamily="34" charset="0"/>
              <a:ea typeface="Verdana" pitchFamily="34" charset="0"/>
              <a:cs typeface="Verdana" pitchFamily="34" charset="0"/>
            </a:endParaRPr>
          </a:p>
          <a:p>
            <a:pPr>
              <a:defRPr/>
            </a:pPr>
            <a:r>
              <a:rPr lang="en-GB" sz="1900" dirty="0">
                <a:solidFill>
                  <a:prstClr val="black"/>
                </a:solidFill>
                <a:latin typeface="Verdana" pitchFamily="34" charset="0"/>
                <a:ea typeface="Verdana" pitchFamily="34" charset="0"/>
                <a:cs typeface="Verdana" pitchFamily="34" charset="0"/>
              </a:rPr>
              <a:t>Always keep data behind a double-lock mechanism.</a:t>
            </a:r>
          </a:p>
          <a:p>
            <a:pPr>
              <a:defRPr/>
            </a:pPr>
            <a:endParaRPr lang="en-GB" sz="1900" dirty="0">
              <a:solidFill>
                <a:prstClr val="black"/>
              </a:solidFill>
              <a:latin typeface="Verdana" pitchFamily="34" charset="0"/>
              <a:ea typeface="Verdana" pitchFamily="34" charset="0"/>
              <a:cs typeface="Verdana" pitchFamily="34" charset="0"/>
            </a:endParaRPr>
          </a:p>
          <a:p>
            <a:pPr marL="457200" indent="-457200">
              <a:buFont typeface="Arial" panose="020B0604020202020204" pitchFamily="34" charset="0"/>
              <a:buChar char="•"/>
              <a:defRPr/>
            </a:pPr>
            <a:r>
              <a:rPr lang="en-GB" sz="1900" dirty="0">
                <a:solidFill>
                  <a:prstClr val="black"/>
                </a:solidFill>
                <a:latin typeface="Verdana" pitchFamily="34" charset="0"/>
                <a:ea typeface="Verdana" pitchFamily="34" charset="0"/>
                <a:cs typeface="Verdana" pitchFamily="34" charset="0"/>
              </a:rPr>
              <a:t>The first lock is easy – it is your Richmond password into Microsoft 365, so no effort on your part.</a:t>
            </a:r>
          </a:p>
          <a:p>
            <a:pPr marL="457200" indent="-457200">
              <a:buFont typeface="Arial" panose="020B0604020202020204" pitchFamily="34" charset="0"/>
              <a:buChar char="•"/>
              <a:defRPr/>
            </a:pPr>
            <a:endParaRPr lang="en-GB" sz="1900" dirty="0">
              <a:solidFill>
                <a:prstClr val="black"/>
              </a:solidFill>
              <a:latin typeface="Verdana" pitchFamily="34" charset="0"/>
              <a:ea typeface="Verdana" pitchFamily="34" charset="0"/>
              <a:cs typeface="Verdana" pitchFamily="34" charset="0"/>
            </a:endParaRPr>
          </a:p>
          <a:p>
            <a:pPr marL="457200" indent="-457200">
              <a:buFont typeface="Arial" panose="020B0604020202020204" pitchFamily="34" charset="0"/>
              <a:buChar char="•"/>
              <a:defRPr/>
            </a:pPr>
            <a:r>
              <a:rPr lang="en-GB" sz="1900" dirty="0">
                <a:solidFill>
                  <a:prstClr val="black"/>
                </a:solidFill>
                <a:latin typeface="Verdana" pitchFamily="34" charset="0"/>
                <a:ea typeface="Verdana" pitchFamily="34" charset="0"/>
                <a:cs typeface="Verdana" pitchFamily="34" charset="0"/>
              </a:rPr>
              <a:t>The second lock you must manually put in place.  Password protect the folder you keep the file in or password protect the file itself.</a:t>
            </a:r>
          </a:p>
          <a:p>
            <a:pPr>
              <a:defRPr/>
            </a:pPr>
            <a:endParaRPr lang="en-GB" sz="1900" dirty="0">
              <a:solidFill>
                <a:prstClr val="black"/>
              </a:solidFill>
              <a:latin typeface="Verdana" pitchFamily="34" charset="0"/>
              <a:ea typeface="Verdana" pitchFamily="34" charset="0"/>
              <a:cs typeface="Verdana" pitchFamily="34" charset="0"/>
            </a:endParaRPr>
          </a:p>
        </p:txBody>
      </p:sp>
      <p:sp>
        <p:nvSpPr>
          <p:cNvPr id="13" name="TextBox 12"/>
          <p:cNvSpPr txBox="1"/>
          <p:nvPr/>
        </p:nvSpPr>
        <p:spPr>
          <a:xfrm>
            <a:off x="-1008112" y="1628800"/>
            <a:ext cx="1711325" cy="3016210"/>
          </a:xfrm>
          <a:prstGeom prst="rect">
            <a:avLst/>
          </a:prstGeom>
          <a:noFill/>
        </p:spPr>
        <p:txBody>
          <a:bodyPr>
            <a:spAutoFit/>
          </a:bodyPr>
          <a:lstStyle/>
          <a:p>
            <a:pPr algn="r">
              <a:defRPr/>
            </a:pPr>
            <a:r>
              <a:rPr lang="en-GB" sz="1900" dirty="0">
                <a:solidFill>
                  <a:prstClr val="black"/>
                </a:solidFill>
                <a:latin typeface="Verdana" pitchFamily="34" charset="0"/>
                <a:ea typeface="Verdana" pitchFamily="34" charset="0"/>
                <a:cs typeface="Verdana" pitchFamily="34" charset="0"/>
              </a:rPr>
              <a:t>1.</a:t>
            </a:r>
          </a:p>
          <a:p>
            <a:pPr algn="r">
              <a:defRPr/>
            </a:pPr>
            <a:endParaRPr lang="en-GB" sz="1900" dirty="0">
              <a:solidFill>
                <a:prstClr val="black"/>
              </a:solidFill>
              <a:latin typeface="Verdana" pitchFamily="34" charset="0"/>
              <a:ea typeface="Verdana" pitchFamily="34" charset="0"/>
              <a:cs typeface="Verdana" pitchFamily="34" charset="0"/>
            </a:endParaRPr>
          </a:p>
          <a:p>
            <a:pPr algn="r">
              <a:defRPr/>
            </a:pPr>
            <a:endParaRPr lang="en-GB" sz="1900" dirty="0">
              <a:solidFill>
                <a:prstClr val="black"/>
              </a:solidFill>
              <a:latin typeface="Verdana" pitchFamily="34" charset="0"/>
              <a:ea typeface="Verdana" pitchFamily="34" charset="0"/>
              <a:cs typeface="Verdana" pitchFamily="34" charset="0"/>
            </a:endParaRPr>
          </a:p>
          <a:p>
            <a:pPr algn="r">
              <a:defRPr/>
            </a:pPr>
            <a:r>
              <a:rPr lang="en-GB" sz="1900" dirty="0">
                <a:solidFill>
                  <a:prstClr val="black"/>
                </a:solidFill>
                <a:latin typeface="Verdana" pitchFamily="34" charset="0"/>
                <a:ea typeface="Verdana" pitchFamily="34" charset="0"/>
                <a:cs typeface="Verdana" pitchFamily="34" charset="0"/>
              </a:rPr>
              <a:t>2.</a:t>
            </a:r>
          </a:p>
          <a:p>
            <a:pPr algn="r">
              <a:defRPr/>
            </a:pPr>
            <a:endParaRPr lang="en-GB" sz="1900" dirty="0">
              <a:solidFill>
                <a:prstClr val="black"/>
              </a:solidFill>
              <a:latin typeface="Verdana" pitchFamily="34" charset="0"/>
              <a:ea typeface="Verdana" pitchFamily="34" charset="0"/>
              <a:cs typeface="Verdana" pitchFamily="34" charset="0"/>
            </a:endParaRPr>
          </a:p>
          <a:p>
            <a:pPr algn="r">
              <a:defRPr/>
            </a:pPr>
            <a:endParaRPr lang="en-GB" sz="1900" dirty="0">
              <a:solidFill>
                <a:prstClr val="black"/>
              </a:solidFill>
              <a:latin typeface="Verdana" pitchFamily="34" charset="0"/>
              <a:ea typeface="Verdana" pitchFamily="34" charset="0"/>
              <a:cs typeface="Verdana" pitchFamily="34" charset="0"/>
            </a:endParaRPr>
          </a:p>
          <a:p>
            <a:pPr algn="r">
              <a:defRPr/>
            </a:pPr>
            <a:r>
              <a:rPr lang="en-GB" sz="1900" dirty="0">
                <a:solidFill>
                  <a:prstClr val="black"/>
                </a:solidFill>
                <a:latin typeface="Verdana" pitchFamily="34" charset="0"/>
                <a:ea typeface="Verdana" pitchFamily="34" charset="0"/>
                <a:cs typeface="Verdana" pitchFamily="34" charset="0"/>
              </a:rPr>
              <a:t>3.</a:t>
            </a:r>
          </a:p>
          <a:p>
            <a:pPr algn="r">
              <a:defRPr/>
            </a:pPr>
            <a:endParaRPr lang="en-GB" sz="1900" dirty="0">
              <a:solidFill>
                <a:prstClr val="black"/>
              </a:solidFill>
              <a:latin typeface="Verdana" pitchFamily="34" charset="0"/>
              <a:ea typeface="Verdana" pitchFamily="34" charset="0"/>
              <a:cs typeface="Verdana" pitchFamily="34" charset="0"/>
            </a:endParaRPr>
          </a:p>
          <a:p>
            <a:pPr algn="r">
              <a:defRPr/>
            </a:pPr>
            <a:endParaRPr lang="en-GB" sz="1900" dirty="0">
              <a:solidFill>
                <a:prstClr val="black"/>
              </a:solidFill>
              <a:latin typeface="Verdana" pitchFamily="34" charset="0"/>
              <a:ea typeface="Verdana" pitchFamily="34" charset="0"/>
              <a:cs typeface="Verdana" pitchFamily="34" charset="0"/>
            </a:endParaRPr>
          </a:p>
          <a:p>
            <a:pPr algn="r">
              <a:defRPr/>
            </a:pPr>
            <a:r>
              <a:rPr lang="en-GB" sz="1900" dirty="0">
                <a:solidFill>
                  <a:prstClr val="black"/>
                </a:solidFill>
                <a:latin typeface="Verdana" pitchFamily="34" charset="0"/>
                <a:ea typeface="Verdana" pitchFamily="34" charset="0"/>
                <a:cs typeface="Verdana" pitchFamily="34" charset="0"/>
              </a:rPr>
              <a:t>4.</a:t>
            </a:r>
          </a:p>
        </p:txBody>
      </p:sp>
    </p:spTree>
    <p:extLst>
      <p:ext uri="{BB962C8B-B14F-4D97-AF65-F5344CB8AC3E}">
        <p14:creationId xmlns:p14="http://schemas.microsoft.com/office/powerpoint/2010/main" val="460718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703213" y="1515891"/>
            <a:ext cx="8405291" cy="3477875"/>
          </a:xfrm>
          <a:prstGeom prst="rect">
            <a:avLst/>
          </a:prstGeom>
          <a:noFill/>
        </p:spPr>
        <p:txBody>
          <a:bodyPr wrap="square">
            <a:spAutoFit/>
          </a:bodyPr>
          <a:lstStyle/>
          <a:p>
            <a:pPr>
              <a:defRPr/>
            </a:pPr>
            <a:r>
              <a:rPr lang="en-GB" sz="2000" dirty="0">
                <a:solidFill>
                  <a:prstClr val="black"/>
                </a:solidFill>
                <a:latin typeface="Verdana" pitchFamily="34" charset="0"/>
                <a:ea typeface="Verdana" pitchFamily="34" charset="0"/>
                <a:cs typeface="Verdana" pitchFamily="34" charset="0"/>
              </a:rPr>
              <a:t>Separate your informed consent forms from your data.</a:t>
            </a:r>
          </a:p>
          <a:p>
            <a:pPr>
              <a:defRPr/>
            </a:pPr>
            <a:endParaRPr lang="en-GB" sz="2000" dirty="0">
              <a:solidFill>
                <a:prstClr val="black"/>
              </a:solidFill>
              <a:latin typeface="Verdana" pitchFamily="34" charset="0"/>
              <a:ea typeface="Verdana" pitchFamily="34" charset="0"/>
              <a:cs typeface="Verdana" pitchFamily="34" charset="0"/>
            </a:endParaRPr>
          </a:p>
          <a:p>
            <a:pPr marL="342900" indent="-342900">
              <a:buFont typeface="Arial" panose="020B0604020202020204" pitchFamily="34" charset="0"/>
              <a:buChar char="•"/>
              <a:defRPr/>
            </a:pPr>
            <a:r>
              <a:rPr lang="en-GB" sz="2000" dirty="0">
                <a:solidFill>
                  <a:prstClr val="black"/>
                </a:solidFill>
                <a:latin typeface="Verdana" pitchFamily="34" charset="0"/>
                <a:ea typeface="Verdana" pitchFamily="34" charset="0"/>
                <a:cs typeface="Verdana" pitchFamily="34" charset="0"/>
              </a:rPr>
              <a:t>The informed consent forms have people’s names, emails and often, their Internet Service Provider (ISP) number. This must be stripped and put in a separate document or file. </a:t>
            </a:r>
            <a:br>
              <a:rPr lang="en-GB" sz="2000" dirty="0">
                <a:solidFill>
                  <a:prstClr val="black"/>
                </a:solidFill>
                <a:latin typeface="Verdana" pitchFamily="34" charset="0"/>
                <a:ea typeface="Verdana" pitchFamily="34" charset="0"/>
                <a:cs typeface="Verdana" pitchFamily="34" charset="0"/>
              </a:rPr>
            </a:br>
            <a:endParaRPr lang="en-GB" sz="2000" dirty="0">
              <a:solidFill>
                <a:prstClr val="black"/>
              </a:solidFill>
              <a:latin typeface="Verdana" pitchFamily="34" charset="0"/>
              <a:ea typeface="Verdana" pitchFamily="34" charset="0"/>
              <a:cs typeface="Verdana" pitchFamily="34" charset="0"/>
            </a:endParaRPr>
          </a:p>
          <a:p>
            <a:pPr marL="342900" indent="-342900">
              <a:buFont typeface="Arial" panose="020B0604020202020204" pitchFamily="34" charset="0"/>
              <a:buChar char="•"/>
              <a:defRPr/>
            </a:pPr>
            <a:r>
              <a:rPr lang="en-GB" sz="2000" dirty="0">
                <a:solidFill>
                  <a:prstClr val="black"/>
                </a:solidFill>
                <a:latin typeface="Verdana" pitchFamily="34" charset="0"/>
                <a:ea typeface="Verdana" pitchFamily="34" charset="0"/>
                <a:cs typeface="Verdana" pitchFamily="34" charset="0"/>
              </a:rPr>
              <a:t>This also means that you need a </a:t>
            </a:r>
            <a:r>
              <a:rPr lang="en-GB" sz="2000" b="1" dirty="0">
                <a:solidFill>
                  <a:prstClr val="black"/>
                </a:solidFill>
                <a:latin typeface="Verdana" pitchFamily="34" charset="0"/>
                <a:ea typeface="Verdana" pitchFamily="34" charset="0"/>
                <a:cs typeface="Verdana" pitchFamily="34" charset="0"/>
              </a:rPr>
              <a:t>separate folder</a:t>
            </a:r>
            <a:r>
              <a:rPr lang="en-GB" sz="2000" dirty="0">
                <a:solidFill>
                  <a:prstClr val="black"/>
                </a:solidFill>
                <a:latin typeface="Verdana" pitchFamily="34" charset="0"/>
                <a:ea typeface="Verdana" pitchFamily="34" charset="0"/>
                <a:cs typeface="Verdana" pitchFamily="34" charset="0"/>
              </a:rPr>
              <a:t> from the folder you contain the data in, and that separate folder also needs a third, different password.</a:t>
            </a:r>
          </a:p>
          <a:p>
            <a:pPr>
              <a:defRPr/>
            </a:pPr>
            <a:endParaRPr lang="en-GB" sz="2000" dirty="0">
              <a:solidFill>
                <a:prstClr val="black"/>
              </a:solidFill>
              <a:latin typeface="Verdana" pitchFamily="34" charset="0"/>
              <a:ea typeface="Verdana" pitchFamily="34" charset="0"/>
              <a:cs typeface="Verdana" pitchFamily="34" charset="0"/>
            </a:endParaRPr>
          </a:p>
          <a:p>
            <a:pPr>
              <a:defRPr/>
            </a:pPr>
            <a:endParaRPr lang="en-GB" sz="2000" dirty="0">
              <a:solidFill>
                <a:prstClr val="black"/>
              </a:solidFill>
              <a:latin typeface="Verdana" pitchFamily="34" charset="0"/>
              <a:ea typeface="Verdana" pitchFamily="34" charset="0"/>
              <a:cs typeface="Verdana" pitchFamily="34" charset="0"/>
            </a:endParaRPr>
          </a:p>
        </p:txBody>
      </p:sp>
      <p:sp>
        <p:nvSpPr>
          <p:cNvPr id="13" name="TextBox 12"/>
          <p:cNvSpPr txBox="1"/>
          <p:nvPr/>
        </p:nvSpPr>
        <p:spPr>
          <a:xfrm>
            <a:off x="-1008112" y="1515891"/>
            <a:ext cx="1711325" cy="1631216"/>
          </a:xfrm>
          <a:prstGeom prst="rect">
            <a:avLst/>
          </a:prstGeom>
          <a:noFill/>
        </p:spPr>
        <p:txBody>
          <a:bodyPr>
            <a:spAutoFit/>
          </a:bodyPr>
          <a:lstStyle/>
          <a:p>
            <a:pPr algn="r">
              <a:defRPr/>
            </a:pPr>
            <a:r>
              <a:rPr lang="en-GB" sz="2000" dirty="0">
                <a:solidFill>
                  <a:prstClr val="black"/>
                </a:solidFill>
                <a:latin typeface="Verdana" pitchFamily="34" charset="0"/>
                <a:ea typeface="Verdana" pitchFamily="34" charset="0"/>
                <a:cs typeface="Verdana" pitchFamily="34" charset="0"/>
              </a:rPr>
              <a:t>5.</a:t>
            </a:r>
          </a:p>
          <a:p>
            <a:pPr algn="r">
              <a:defRPr/>
            </a:pPr>
            <a:endParaRPr lang="en-GB" sz="2000" dirty="0">
              <a:solidFill>
                <a:prstClr val="black"/>
              </a:solidFill>
              <a:latin typeface="Verdana" pitchFamily="34" charset="0"/>
              <a:ea typeface="Verdana" pitchFamily="34" charset="0"/>
              <a:cs typeface="Verdana" pitchFamily="34" charset="0"/>
            </a:endParaRPr>
          </a:p>
          <a:p>
            <a:pPr algn="r">
              <a:defRPr/>
            </a:pPr>
            <a:endParaRPr lang="en-GB" sz="2000" dirty="0">
              <a:solidFill>
                <a:prstClr val="black"/>
              </a:solidFill>
              <a:latin typeface="Verdana" pitchFamily="34" charset="0"/>
              <a:ea typeface="Verdana" pitchFamily="34" charset="0"/>
              <a:cs typeface="Verdana" pitchFamily="34" charset="0"/>
            </a:endParaRPr>
          </a:p>
          <a:p>
            <a:pPr algn="r">
              <a:defRPr/>
            </a:pPr>
            <a:endParaRPr lang="en-GB" sz="2000" dirty="0">
              <a:solidFill>
                <a:prstClr val="black"/>
              </a:solidFill>
              <a:latin typeface="Verdana" pitchFamily="34" charset="0"/>
              <a:ea typeface="Verdana" pitchFamily="34" charset="0"/>
              <a:cs typeface="Verdana" pitchFamily="34" charset="0"/>
            </a:endParaRPr>
          </a:p>
          <a:p>
            <a:pPr algn="r">
              <a:defRPr/>
            </a:pPr>
            <a:endParaRPr lang="en-GB" sz="2000" dirty="0">
              <a:solidFill>
                <a:prstClr val="black"/>
              </a:solidFill>
              <a:latin typeface="Verdana" pitchFamily="34" charset="0"/>
              <a:ea typeface="Verdana" pitchFamily="34" charset="0"/>
              <a:cs typeface="Verdana" pitchFamily="34" charset="0"/>
            </a:endParaRPr>
          </a:p>
        </p:txBody>
      </p:sp>
      <p:graphicFrame>
        <p:nvGraphicFramePr>
          <p:cNvPr id="2" name="Diagram 1">
            <a:extLst>
              <a:ext uri="{FF2B5EF4-FFF2-40B4-BE49-F238E27FC236}">
                <a16:creationId xmlns:a16="http://schemas.microsoft.com/office/drawing/2014/main" id="{7A55A20F-352F-4B63-A6D4-8FB4845B096D}"/>
              </a:ext>
            </a:extLst>
          </p:cNvPr>
          <p:cNvGraphicFramePr/>
          <p:nvPr>
            <p:extLst>
              <p:ext uri="{D42A27DB-BD31-4B8C-83A1-F6EECF244321}">
                <p14:modId xmlns:p14="http://schemas.microsoft.com/office/powerpoint/2010/main" val="3183905336"/>
              </p:ext>
            </p:extLst>
          </p:nvPr>
        </p:nvGraphicFramePr>
        <p:xfrm>
          <a:off x="460506" y="3529633"/>
          <a:ext cx="82229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2B65E423-C61E-494E-9832-A6500921310C}"/>
              </a:ext>
            </a:extLst>
          </p:cNvPr>
          <p:cNvSpPr txBox="1"/>
          <p:nvPr/>
        </p:nvSpPr>
        <p:spPr>
          <a:xfrm>
            <a:off x="2231441" y="-126464"/>
            <a:ext cx="5689600" cy="1323439"/>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Student Data Protection Act Steps</a:t>
            </a:r>
          </a:p>
        </p:txBody>
      </p:sp>
    </p:spTree>
    <p:extLst>
      <p:ext uri="{BB962C8B-B14F-4D97-AF65-F5344CB8AC3E}">
        <p14:creationId xmlns:p14="http://schemas.microsoft.com/office/powerpoint/2010/main" val="380291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Ethical Issues</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1017427" y="6309320"/>
            <a:ext cx="7109147" cy="392415"/>
          </a:xfrm>
          <a:prstGeom prst="rect">
            <a:avLst/>
          </a:prstGeom>
          <a:noFill/>
        </p:spPr>
        <p:txBody>
          <a:bodyPr wrap="square">
            <a:spAutoFit/>
          </a:bodyPr>
          <a:lstStyle/>
          <a:p>
            <a:pPr algn="ctr">
              <a:defRPr/>
            </a:pPr>
            <a:r>
              <a:rPr lang="en-GB" sz="1950" dirty="0">
                <a:solidFill>
                  <a:prstClr val="black"/>
                </a:solidFill>
                <a:latin typeface="Verdana" pitchFamily="34" charset="0"/>
                <a:ea typeface="Verdana" pitchFamily="34" charset="0"/>
                <a:cs typeface="Verdana" pitchFamily="34" charset="0"/>
              </a:rPr>
              <a:t>What are ethics, generally speaking?</a:t>
            </a:r>
          </a:p>
        </p:txBody>
      </p:sp>
      <p:pic>
        <p:nvPicPr>
          <p:cNvPr id="14" name="Picture 13"/>
          <p:cNvPicPr>
            <a:picLocks noChangeAspect="1"/>
          </p:cNvPicPr>
          <p:nvPr/>
        </p:nvPicPr>
        <p:blipFill rotWithShape="1">
          <a:blip r:embed="rId3"/>
          <a:srcRect t="30845" b="9136"/>
          <a:stretch/>
        </p:blipFill>
        <p:spPr>
          <a:xfrm>
            <a:off x="878269" y="1366005"/>
            <a:ext cx="7387462" cy="4842737"/>
          </a:xfrm>
          <a:prstGeom prst="round2DiagRect">
            <a:avLst/>
          </a:prstGeom>
          <a:ln w="38100">
            <a:solidFill>
              <a:srgbClr val="660066"/>
            </a:solidFill>
          </a:ln>
        </p:spPr>
      </p:pic>
    </p:spTree>
    <p:extLst>
      <p:ext uri="{BB962C8B-B14F-4D97-AF65-F5344CB8AC3E}">
        <p14:creationId xmlns:p14="http://schemas.microsoft.com/office/powerpoint/2010/main" val="2983769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703213" y="1724610"/>
            <a:ext cx="8440787" cy="5324535"/>
          </a:xfrm>
          <a:prstGeom prst="rect">
            <a:avLst/>
          </a:prstGeom>
          <a:noFill/>
        </p:spPr>
        <p:txBody>
          <a:bodyPr wrap="square">
            <a:spAutoFit/>
          </a:bodyPr>
          <a:lstStyle/>
          <a:p>
            <a:pPr>
              <a:defRPr/>
            </a:pPr>
            <a:r>
              <a:rPr lang="en-GB" sz="2000" dirty="0">
                <a:solidFill>
                  <a:prstClr val="black"/>
                </a:solidFill>
                <a:latin typeface="Verdana" pitchFamily="34" charset="0"/>
                <a:ea typeface="Verdana" pitchFamily="34" charset="0"/>
                <a:cs typeface="Verdana" pitchFamily="34" charset="0"/>
              </a:rPr>
              <a:t>Important, you are not ‘locked into’ computerised data protection, but these principles still apply to traditional measures.  If you collect data using cassette tapes, or hand notes for example, just keep these </a:t>
            </a:r>
            <a:r>
              <a:rPr lang="en-GB" sz="2000" b="1" dirty="0">
                <a:solidFill>
                  <a:prstClr val="black"/>
                </a:solidFill>
                <a:latin typeface="Verdana" pitchFamily="34" charset="0"/>
                <a:ea typeface="Verdana" pitchFamily="34" charset="0"/>
                <a:cs typeface="Verdana" pitchFamily="34" charset="0"/>
              </a:rPr>
              <a:t>physically locked</a:t>
            </a:r>
            <a:r>
              <a:rPr lang="en-GB" sz="2000" dirty="0">
                <a:solidFill>
                  <a:prstClr val="black"/>
                </a:solidFill>
                <a:latin typeface="Verdana" pitchFamily="34" charset="0"/>
                <a:ea typeface="Verdana" pitchFamily="34" charset="0"/>
                <a:cs typeface="Verdana" pitchFamily="34" charset="0"/>
              </a:rPr>
              <a:t> behind two locks; e.g., your front door lock, and a lock box or fire-proof safe inside your flat.</a:t>
            </a:r>
          </a:p>
          <a:p>
            <a:pPr>
              <a:defRPr/>
            </a:pPr>
            <a:endParaRPr lang="en-GB" sz="2000" dirty="0">
              <a:solidFill>
                <a:prstClr val="black"/>
              </a:solidFill>
              <a:latin typeface="Verdana" pitchFamily="34" charset="0"/>
              <a:ea typeface="Verdana" pitchFamily="34" charset="0"/>
              <a:cs typeface="Verdana" pitchFamily="34" charset="0"/>
            </a:endParaRPr>
          </a:p>
          <a:p>
            <a:pPr>
              <a:defRPr/>
            </a:pPr>
            <a:r>
              <a:rPr lang="en-GB" sz="2000" dirty="0">
                <a:solidFill>
                  <a:prstClr val="black"/>
                </a:solidFill>
                <a:latin typeface="Verdana" pitchFamily="34" charset="0"/>
                <a:ea typeface="Verdana" pitchFamily="34" charset="0"/>
                <a:cs typeface="Verdana" pitchFamily="34" charset="0"/>
              </a:rPr>
              <a:t>Anonymise your participants. You can do this by either:</a:t>
            </a:r>
          </a:p>
          <a:p>
            <a:pPr>
              <a:defRPr/>
            </a:pPr>
            <a:endParaRPr lang="en-GB" sz="2000" dirty="0">
              <a:solidFill>
                <a:prstClr val="black"/>
              </a:solidFill>
              <a:latin typeface="Verdana" pitchFamily="34" charset="0"/>
              <a:ea typeface="Verdana" pitchFamily="34" charset="0"/>
              <a:cs typeface="Verdana" pitchFamily="34" charset="0"/>
            </a:endParaRPr>
          </a:p>
          <a:p>
            <a:pPr marL="342900" indent="-342900">
              <a:buFont typeface="Arial" panose="020B0604020202020204" pitchFamily="34" charset="0"/>
              <a:buChar char="•"/>
              <a:defRPr/>
            </a:pPr>
            <a:r>
              <a:rPr lang="en-GB" sz="2000" dirty="0">
                <a:solidFill>
                  <a:prstClr val="black"/>
                </a:solidFill>
                <a:latin typeface="Verdana" pitchFamily="34" charset="0"/>
                <a:ea typeface="Verdana" pitchFamily="34" charset="0"/>
                <a:cs typeface="Verdana" pitchFamily="34" charset="0"/>
              </a:rPr>
              <a:t>Give each participant a pseudonym (fake name); or</a:t>
            </a:r>
            <a:br>
              <a:rPr lang="en-GB" sz="2000" dirty="0">
                <a:solidFill>
                  <a:prstClr val="black"/>
                </a:solidFill>
                <a:latin typeface="Verdana" pitchFamily="34" charset="0"/>
                <a:ea typeface="Verdana" pitchFamily="34" charset="0"/>
                <a:cs typeface="Verdana" pitchFamily="34" charset="0"/>
              </a:rPr>
            </a:br>
            <a:endParaRPr lang="en-GB" sz="2000" dirty="0">
              <a:solidFill>
                <a:prstClr val="black"/>
              </a:solidFill>
              <a:latin typeface="Verdana" pitchFamily="34" charset="0"/>
              <a:ea typeface="Verdana" pitchFamily="34" charset="0"/>
              <a:cs typeface="Verdana" pitchFamily="34" charset="0"/>
            </a:endParaRPr>
          </a:p>
          <a:p>
            <a:pPr marL="342900" indent="-342900">
              <a:buFont typeface="Arial" panose="020B0604020202020204" pitchFamily="34" charset="0"/>
              <a:buChar char="•"/>
              <a:defRPr/>
            </a:pPr>
            <a:r>
              <a:rPr lang="en-GB" sz="2000" dirty="0">
                <a:solidFill>
                  <a:prstClr val="black"/>
                </a:solidFill>
                <a:latin typeface="Verdana" pitchFamily="34" charset="0"/>
                <a:ea typeface="Verdana" pitchFamily="34" charset="0"/>
                <a:cs typeface="Verdana" pitchFamily="34" charset="0"/>
              </a:rPr>
              <a:t>Give each participant a participant number.  </a:t>
            </a:r>
          </a:p>
          <a:p>
            <a:pPr>
              <a:defRPr/>
            </a:pPr>
            <a:endParaRPr lang="en-GB" sz="2000" dirty="0">
              <a:solidFill>
                <a:prstClr val="black"/>
              </a:solidFill>
              <a:latin typeface="Verdana" pitchFamily="34" charset="0"/>
              <a:ea typeface="Verdana" pitchFamily="34" charset="0"/>
              <a:cs typeface="Verdana" pitchFamily="34" charset="0"/>
            </a:endParaRPr>
          </a:p>
          <a:p>
            <a:pPr>
              <a:defRPr/>
            </a:pPr>
            <a:r>
              <a:rPr lang="en-GB" sz="2000" dirty="0">
                <a:solidFill>
                  <a:prstClr val="black"/>
                </a:solidFill>
                <a:latin typeface="Verdana" pitchFamily="34" charset="0"/>
                <a:ea typeface="Verdana" pitchFamily="34" charset="0"/>
                <a:cs typeface="Verdana" pitchFamily="34" charset="0"/>
              </a:rPr>
              <a:t>Then, only ever refer to the participant by their pseudonym </a:t>
            </a:r>
            <a:br>
              <a:rPr lang="en-GB" sz="2000" dirty="0">
                <a:solidFill>
                  <a:prstClr val="black"/>
                </a:solidFill>
                <a:latin typeface="Verdana" pitchFamily="34" charset="0"/>
                <a:ea typeface="Verdana" pitchFamily="34" charset="0"/>
                <a:cs typeface="Verdana" pitchFamily="34" charset="0"/>
              </a:rPr>
            </a:br>
            <a:r>
              <a:rPr lang="en-GB" sz="2000" dirty="0">
                <a:solidFill>
                  <a:prstClr val="black"/>
                </a:solidFill>
                <a:latin typeface="Verdana" pitchFamily="34" charset="0"/>
                <a:ea typeface="Verdana" pitchFamily="34" charset="0"/>
                <a:cs typeface="Verdana" pitchFamily="34" charset="0"/>
              </a:rPr>
              <a:t>or their number in your report.</a:t>
            </a:r>
          </a:p>
          <a:p>
            <a:pPr>
              <a:defRPr/>
            </a:pPr>
            <a:endParaRPr lang="en-GB" sz="2000" dirty="0">
              <a:solidFill>
                <a:prstClr val="black"/>
              </a:solidFill>
              <a:latin typeface="Verdana" pitchFamily="34" charset="0"/>
              <a:ea typeface="Verdana" pitchFamily="34" charset="0"/>
              <a:cs typeface="Verdana" pitchFamily="34" charset="0"/>
            </a:endParaRPr>
          </a:p>
          <a:p>
            <a:pPr>
              <a:defRPr/>
            </a:pPr>
            <a:endParaRPr lang="en-GB" sz="2000" dirty="0">
              <a:solidFill>
                <a:prstClr val="black"/>
              </a:solidFill>
              <a:latin typeface="Verdana" pitchFamily="34" charset="0"/>
              <a:ea typeface="Verdana" pitchFamily="34" charset="0"/>
              <a:cs typeface="Verdana" pitchFamily="34" charset="0"/>
            </a:endParaRPr>
          </a:p>
        </p:txBody>
      </p:sp>
      <p:sp>
        <p:nvSpPr>
          <p:cNvPr id="13" name="TextBox 12"/>
          <p:cNvSpPr txBox="1"/>
          <p:nvPr/>
        </p:nvSpPr>
        <p:spPr>
          <a:xfrm>
            <a:off x="-1008112" y="1724610"/>
            <a:ext cx="1711325" cy="2554545"/>
          </a:xfrm>
          <a:prstGeom prst="rect">
            <a:avLst/>
          </a:prstGeom>
          <a:noFill/>
        </p:spPr>
        <p:txBody>
          <a:bodyPr>
            <a:spAutoFit/>
          </a:bodyPr>
          <a:lstStyle/>
          <a:p>
            <a:pPr algn="r">
              <a:defRPr/>
            </a:pPr>
            <a:r>
              <a:rPr lang="en-GB" sz="2000" dirty="0">
                <a:solidFill>
                  <a:prstClr val="black"/>
                </a:solidFill>
                <a:latin typeface="Verdana" pitchFamily="34" charset="0"/>
                <a:ea typeface="Verdana" pitchFamily="34" charset="0"/>
                <a:cs typeface="Verdana" pitchFamily="34" charset="0"/>
              </a:rPr>
              <a:t>6.</a:t>
            </a:r>
          </a:p>
          <a:p>
            <a:pPr algn="r">
              <a:defRPr/>
            </a:pPr>
            <a:endParaRPr lang="en-GB" sz="2000" dirty="0">
              <a:solidFill>
                <a:prstClr val="black"/>
              </a:solidFill>
              <a:latin typeface="Verdana" pitchFamily="34" charset="0"/>
              <a:ea typeface="Verdana" pitchFamily="34" charset="0"/>
              <a:cs typeface="Verdana" pitchFamily="34" charset="0"/>
            </a:endParaRPr>
          </a:p>
          <a:p>
            <a:pPr algn="r">
              <a:defRPr/>
            </a:pPr>
            <a:endParaRPr lang="en-GB" sz="2000" dirty="0">
              <a:solidFill>
                <a:prstClr val="black"/>
              </a:solidFill>
              <a:latin typeface="Verdana" pitchFamily="34" charset="0"/>
              <a:ea typeface="Verdana" pitchFamily="34" charset="0"/>
              <a:cs typeface="Verdana" pitchFamily="34" charset="0"/>
            </a:endParaRPr>
          </a:p>
          <a:p>
            <a:pPr algn="r">
              <a:defRPr/>
            </a:pPr>
            <a:endParaRPr lang="en-GB" sz="2000" dirty="0">
              <a:solidFill>
                <a:prstClr val="black"/>
              </a:solidFill>
              <a:latin typeface="Verdana" pitchFamily="34" charset="0"/>
              <a:ea typeface="Verdana" pitchFamily="34" charset="0"/>
              <a:cs typeface="Verdana" pitchFamily="34" charset="0"/>
            </a:endParaRPr>
          </a:p>
          <a:p>
            <a:pPr algn="r">
              <a:defRPr/>
            </a:pPr>
            <a:endParaRPr lang="en-GB" sz="2000" dirty="0">
              <a:solidFill>
                <a:prstClr val="black"/>
              </a:solidFill>
              <a:latin typeface="Verdana" pitchFamily="34" charset="0"/>
              <a:ea typeface="Verdana" pitchFamily="34" charset="0"/>
              <a:cs typeface="Verdana" pitchFamily="34" charset="0"/>
            </a:endParaRPr>
          </a:p>
          <a:p>
            <a:pPr algn="r">
              <a:defRPr/>
            </a:pPr>
            <a:endParaRPr lang="en-GB" sz="2000" dirty="0">
              <a:solidFill>
                <a:prstClr val="black"/>
              </a:solidFill>
              <a:latin typeface="Verdana" pitchFamily="34" charset="0"/>
              <a:ea typeface="Verdana" pitchFamily="34" charset="0"/>
              <a:cs typeface="Verdana" pitchFamily="34" charset="0"/>
            </a:endParaRPr>
          </a:p>
          <a:p>
            <a:pPr algn="r">
              <a:defRPr/>
            </a:pPr>
            <a:endParaRPr lang="en-GB" sz="2000" dirty="0">
              <a:solidFill>
                <a:prstClr val="black"/>
              </a:solidFill>
              <a:latin typeface="Verdana" pitchFamily="34" charset="0"/>
              <a:ea typeface="Verdana" pitchFamily="34" charset="0"/>
              <a:cs typeface="Verdana" pitchFamily="34" charset="0"/>
            </a:endParaRPr>
          </a:p>
          <a:p>
            <a:pPr algn="r">
              <a:defRPr/>
            </a:pPr>
            <a:r>
              <a:rPr lang="en-GB" sz="2000" dirty="0">
                <a:solidFill>
                  <a:prstClr val="black"/>
                </a:solidFill>
                <a:latin typeface="Verdana" pitchFamily="34" charset="0"/>
                <a:ea typeface="Verdana" pitchFamily="34" charset="0"/>
                <a:cs typeface="Verdana" pitchFamily="34" charset="0"/>
              </a:rPr>
              <a:t>7.</a:t>
            </a:r>
          </a:p>
        </p:txBody>
      </p:sp>
      <p:sp>
        <p:nvSpPr>
          <p:cNvPr id="9" name="TextBox 8">
            <a:extLst>
              <a:ext uri="{FF2B5EF4-FFF2-40B4-BE49-F238E27FC236}">
                <a16:creationId xmlns:a16="http://schemas.microsoft.com/office/drawing/2014/main" id="{9FAA13E6-87EA-4E36-83AA-8F00AA867258}"/>
              </a:ext>
            </a:extLst>
          </p:cNvPr>
          <p:cNvSpPr txBox="1"/>
          <p:nvPr/>
        </p:nvSpPr>
        <p:spPr>
          <a:xfrm>
            <a:off x="2231441" y="-126464"/>
            <a:ext cx="5689600" cy="1323439"/>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Student Data Protection Act Steps</a:t>
            </a:r>
          </a:p>
        </p:txBody>
      </p:sp>
    </p:spTree>
    <p:extLst>
      <p:ext uri="{BB962C8B-B14F-4D97-AF65-F5344CB8AC3E}">
        <p14:creationId xmlns:p14="http://schemas.microsoft.com/office/powerpoint/2010/main" val="368749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Richmond Ethics</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870265" y="2222127"/>
            <a:ext cx="8837339" cy="4293483"/>
          </a:xfrm>
          <a:prstGeom prst="rect">
            <a:avLst/>
          </a:prstGeom>
          <a:noFill/>
        </p:spPr>
        <p:txBody>
          <a:bodyPr wrap="square">
            <a:spAutoFit/>
          </a:bodyPr>
          <a:lstStyle/>
          <a:p>
            <a:pPr>
              <a:defRPr/>
            </a:pPr>
            <a:r>
              <a:rPr lang="en-GB" sz="1900" dirty="0">
                <a:solidFill>
                  <a:prstClr val="black"/>
                </a:solidFill>
                <a:latin typeface="Verdana" pitchFamily="34" charset="0"/>
                <a:ea typeface="Verdana" pitchFamily="34" charset="0"/>
                <a:cs typeface="Verdana" pitchFamily="34" charset="0"/>
              </a:rPr>
              <a:t>Plan your study or experiment.</a:t>
            </a:r>
          </a:p>
          <a:p>
            <a:pPr>
              <a:defRPr/>
            </a:pPr>
            <a:endParaRPr lang="en-GB" sz="1900" dirty="0">
              <a:solidFill>
                <a:prstClr val="black"/>
              </a:solidFill>
              <a:latin typeface="Verdana" pitchFamily="34" charset="0"/>
              <a:ea typeface="Verdana" pitchFamily="34" charset="0"/>
              <a:cs typeface="Verdana" pitchFamily="34" charset="0"/>
            </a:endParaRPr>
          </a:p>
          <a:p>
            <a:pPr>
              <a:defRPr/>
            </a:pPr>
            <a:r>
              <a:rPr lang="en-GB" sz="1900" dirty="0">
                <a:solidFill>
                  <a:prstClr val="black"/>
                </a:solidFill>
                <a:latin typeface="Verdana" pitchFamily="34" charset="0"/>
                <a:ea typeface="Verdana" pitchFamily="34" charset="0"/>
                <a:cs typeface="Verdana" pitchFamily="34" charset="0"/>
              </a:rPr>
              <a:t>Discuss your research with your supervisor.</a:t>
            </a:r>
          </a:p>
          <a:p>
            <a:pPr>
              <a:defRPr/>
            </a:pPr>
            <a:endParaRPr lang="en-GB" sz="1900" dirty="0">
              <a:solidFill>
                <a:prstClr val="black"/>
              </a:solidFill>
              <a:latin typeface="Verdana" pitchFamily="34" charset="0"/>
              <a:ea typeface="Verdana" pitchFamily="34" charset="0"/>
              <a:cs typeface="Verdana" pitchFamily="34" charset="0"/>
            </a:endParaRPr>
          </a:p>
          <a:p>
            <a:pPr>
              <a:defRPr/>
            </a:pPr>
            <a:r>
              <a:rPr lang="en-GB" sz="1900" dirty="0">
                <a:solidFill>
                  <a:prstClr val="black"/>
                </a:solidFill>
                <a:latin typeface="Verdana" pitchFamily="34" charset="0"/>
                <a:ea typeface="Verdana" pitchFamily="34" charset="0"/>
                <a:cs typeface="Verdana" pitchFamily="34" charset="0"/>
              </a:rPr>
              <a:t>Complete the </a:t>
            </a:r>
            <a:r>
              <a:rPr lang="en-GB" sz="1900" b="1" dirty="0">
                <a:solidFill>
                  <a:prstClr val="black"/>
                </a:solidFill>
                <a:latin typeface="Verdana" pitchFamily="34" charset="0"/>
                <a:ea typeface="Verdana" pitchFamily="34" charset="0"/>
                <a:cs typeface="Verdana" pitchFamily="34" charset="0"/>
              </a:rPr>
              <a:t>Student Application Form for Research </a:t>
            </a:r>
            <a:br>
              <a:rPr lang="en-GB" sz="1900" b="1" dirty="0">
                <a:solidFill>
                  <a:prstClr val="black"/>
                </a:solidFill>
                <a:latin typeface="Verdana" pitchFamily="34" charset="0"/>
                <a:ea typeface="Verdana" pitchFamily="34" charset="0"/>
                <a:cs typeface="Verdana" pitchFamily="34" charset="0"/>
              </a:rPr>
            </a:br>
            <a:r>
              <a:rPr lang="en-GB" sz="1900" b="1" dirty="0">
                <a:solidFill>
                  <a:prstClr val="black"/>
                </a:solidFill>
                <a:latin typeface="Verdana" pitchFamily="34" charset="0"/>
                <a:ea typeface="Verdana" pitchFamily="34" charset="0"/>
                <a:cs typeface="Verdana" pitchFamily="34" charset="0"/>
              </a:rPr>
              <a:t>Ethics Approval.</a:t>
            </a:r>
          </a:p>
          <a:p>
            <a:pPr>
              <a:defRPr/>
            </a:pPr>
            <a:endParaRPr lang="en-GB" sz="1900" b="1" dirty="0">
              <a:solidFill>
                <a:prstClr val="black"/>
              </a:solidFill>
              <a:latin typeface="Verdana" pitchFamily="34" charset="0"/>
              <a:ea typeface="Verdana" pitchFamily="34" charset="0"/>
              <a:cs typeface="Verdana" pitchFamily="34" charset="0"/>
            </a:endParaRPr>
          </a:p>
          <a:p>
            <a:pPr>
              <a:defRPr/>
            </a:pPr>
            <a:r>
              <a:rPr lang="en-GB" sz="1900" dirty="0">
                <a:solidFill>
                  <a:prstClr val="black"/>
                </a:solidFill>
                <a:latin typeface="Verdana" pitchFamily="34" charset="0"/>
                <a:ea typeface="Verdana" pitchFamily="34" charset="0"/>
                <a:cs typeface="Verdana" pitchFamily="34" charset="0"/>
              </a:rPr>
              <a:t>Ask your supervisor to review your Student Application form </a:t>
            </a:r>
            <a:br>
              <a:rPr lang="en-GB" sz="1900" dirty="0">
                <a:solidFill>
                  <a:prstClr val="black"/>
                </a:solidFill>
                <a:latin typeface="Verdana" pitchFamily="34" charset="0"/>
                <a:ea typeface="Verdana" pitchFamily="34" charset="0"/>
                <a:cs typeface="Verdana" pitchFamily="34" charset="0"/>
              </a:rPr>
            </a:br>
            <a:r>
              <a:rPr lang="en-GB" sz="1900" dirty="0">
                <a:solidFill>
                  <a:prstClr val="black"/>
                </a:solidFill>
                <a:latin typeface="Verdana" pitchFamily="34" charset="0"/>
                <a:ea typeface="Verdana" pitchFamily="34" charset="0"/>
                <a:cs typeface="Verdana" pitchFamily="34" charset="0"/>
              </a:rPr>
              <a:t>and sign it.</a:t>
            </a:r>
          </a:p>
          <a:p>
            <a:pPr>
              <a:defRPr/>
            </a:pPr>
            <a:endParaRPr lang="en-GB" sz="1900" dirty="0">
              <a:solidFill>
                <a:prstClr val="black"/>
              </a:solidFill>
              <a:latin typeface="Verdana" pitchFamily="34" charset="0"/>
              <a:ea typeface="Verdana" pitchFamily="34" charset="0"/>
              <a:cs typeface="Verdana" pitchFamily="34" charset="0"/>
            </a:endParaRPr>
          </a:p>
          <a:p>
            <a:pPr>
              <a:defRPr/>
            </a:pPr>
            <a:r>
              <a:rPr lang="en-GB" sz="1900" dirty="0">
                <a:solidFill>
                  <a:prstClr val="black"/>
                </a:solidFill>
                <a:latin typeface="Verdana" pitchFamily="34" charset="0"/>
                <a:ea typeface="Verdana" pitchFamily="34" charset="0"/>
                <a:cs typeface="Verdana" pitchFamily="34" charset="0"/>
              </a:rPr>
              <a:t>Submit your form to the ethics committee at </a:t>
            </a:r>
            <a:r>
              <a:rPr lang="en-GB" sz="1900" dirty="0">
                <a:solidFill>
                  <a:prstClr val="black"/>
                </a:solidFill>
                <a:latin typeface="Verdana" pitchFamily="34" charset="0"/>
                <a:ea typeface="Verdana" pitchFamily="34" charset="0"/>
                <a:cs typeface="Verdana" pitchFamily="34" charset="0"/>
                <a:hlinkClick r:id="rId3"/>
              </a:rPr>
              <a:t>ResearchEthics@Richmond.ac.uk</a:t>
            </a:r>
            <a:r>
              <a:rPr lang="en-GB" sz="1900" dirty="0">
                <a:solidFill>
                  <a:prstClr val="black"/>
                </a:solidFill>
                <a:latin typeface="Verdana" pitchFamily="34" charset="0"/>
                <a:ea typeface="Verdana" pitchFamily="34" charset="0"/>
                <a:cs typeface="Verdana" pitchFamily="34" charset="0"/>
              </a:rPr>
              <a:t> as an attachment.</a:t>
            </a:r>
          </a:p>
          <a:p>
            <a:pPr>
              <a:defRPr/>
            </a:pPr>
            <a:endParaRPr lang="en-GB" sz="1900" dirty="0">
              <a:solidFill>
                <a:prstClr val="black"/>
              </a:solidFill>
              <a:latin typeface="Verdana" pitchFamily="34" charset="0"/>
              <a:ea typeface="Verdana" pitchFamily="34" charset="0"/>
              <a:cs typeface="Verdana" pitchFamily="34" charset="0"/>
            </a:endParaRPr>
          </a:p>
          <a:p>
            <a:pPr>
              <a:defRPr/>
            </a:pPr>
            <a:r>
              <a:rPr lang="en-GB" sz="1900" dirty="0">
                <a:solidFill>
                  <a:prstClr val="black"/>
                </a:solidFill>
                <a:latin typeface="Verdana" pitchFamily="34" charset="0"/>
                <a:ea typeface="Verdana" pitchFamily="34" charset="0"/>
                <a:cs typeface="Verdana" pitchFamily="34" charset="0"/>
              </a:rPr>
              <a:t>Wait up to 7 working days for your application to be processed.</a:t>
            </a:r>
          </a:p>
        </p:txBody>
      </p:sp>
      <p:sp>
        <p:nvSpPr>
          <p:cNvPr id="13" name="TextBox 12"/>
          <p:cNvSpPr txBox="1"/>
          <p:nvPr/>
        </p:nvSpPr>
        <p:spPr>
          <a:xfrm>
            <a:off x="-841060" y="2222127"/>
            <a:ext cx="1711325" cy="4293483"/>
          </a:xfrm>
          <a:prstGeom prst="rect">
            <a:avLst/>
          </a:prstGeom>
          <a:noFill/>
        </p:spPr>
        <p:txBody>
          <a:bodyPr>
            <a:spAutoFit/>
          </a:bodyPr>
          <a:lstStyle/>
          <a:p>
            <a:pPr algn="r">
              <a:defRPr/>
            </a:pPr>
            <a:r>
              <a:rPr lang="en-GB" sz="1900" dirty="0">
                <a:solidFill>
                  <a:prstClr val="black"/>
                </a:solidFill>
                <a:latin typeface="Verdana" pitchFamily="34" charset="0"/>
                <a:ea typeface="Verdana" pitchFamily="34" charset="0"/>
                <a:cs typeface="Verdana" pitchFamily="34" charset="0"/>
              </a:rPr>
              <a:t>1.</a:t>
            </a:r>
          </a:p>
          <a:p>
            <a:pPr algn="r">
              <a:defRPr/>
            </a:pPr>
            <a:endParaRPr lang="en-GB" sz="1900" dirty="0">
              <a:solidFill>
                <a:prstClr val="black"/>
              </a:solidFill>
              <a:latin typeface="Verdana" pitchFamily="34" charset="0"/>
              <a:ea typeface="Verdana" pitchFamily="34" charset="0"/>
              <a:cs typeface="Verdana" pitchFamily="34" charset="0"/>
            </a:endParaRPr>
          </a:p>
          <a:p>
            <a:pPr algn="r">
              <a:defRPr/>
            </a:pPr>
            <a:r>
              <a:rPr lang="en-GB" sz="1900" dirty="0">
                <a:solidFill>
                  <a:prstClr val="black"/>
                </a:solidFill>
                <a:latin typeface="Verdana" pitchFamily="34" charset="0"/>
                <a:ea typeface="Verdana" pitchFamily="34" charset="0"/>
                <a:cs typeface="Verdana" pitchFamily="34" charset="0"/>
              </a:rPr>
              <a:t>2.</a:t>
            </a:r>
          </a:p>
          <a:p>
            <a:pPr algn="r">
              <a:defRPr/>
            </a:pPr>
            <a:endParaRPr lang="en-GB" sz="1900" dirty="0">
              <a:solidFill>
                <a:prstClr val="black"/>
              </a:solidFill>
              <a:latin typeface="Verdana" pitchFamily="34" charset="0"/>
              <a:ea typeface="Verdana" pitchFamily="34" charset="0"/>
              <a:cs typeface="Verdana" pitchFamily="34" charset="0"/>
            </a:endParaRPr>
          </a:p>
          <a:p>
            <a:pPr algn="r">
              <a:defRPr/>
            </a:pPr>
            <a:r>
              <a:rPr lang="en-GB" sz="1900" dirty="0">
                <a:solidFill>
                  <a:prstClr val="black"/>
                </a:solidFill>
                <a:latin typeface="Verdana" pitchFamily="34" charset="0"/>
                <a:ea typeface="Verdana" pitchFamily="34" charset="0"/>
                <a:cs typeface="Verdana" pitchFamily="34" charset="0"/>
              </a:rPr>
              <a:t>3.</a:t>
            </a:r>
          </a:p>
          <a:p>
            <a:pPr algn="r">
              <a:defRPr/>
            </a:pPr>
            <a:endParaRPr lang="en-GB" sz="1900" dirty="0">
              <a:solidFill>
                <a:prstClr val="black"/>
              </a:solidFill>
              <a:latin typeface="Verdana" pitchFamily="34" charset="0"/>
              <a:ea typeface="Verdana" pitchFamily="34" charset="0"/>
              <a:cs typeface="Verdana" pitchFamily="34" charset="0"/>
            </a:endParaRPr>
          </a:p>
          <a:p>
            <a:pPr algn="r">
              <a:defRPr/>
            </a:pPr>
            <a:endParaRPr lang="en-GB" sz="1900" dirty="0">
              <a:solidFill>
                <a:prstClr val="black"/>
              </a:solidFill>
              <a:latin typeface="Verdana" pitchFamily="34" charset="0"/>
              <a:ea typeface="Verdana" pitchFamily="34" charset="0"/>
              <a:cs typeface="Verdana" pitchFamily="34" charset="0"/>
            </a:endParaRPr>
          </a:p>
          <a:p>
            <a:pPr algn="r">
              <a:defRPr/>
            </a:pPr>
            <a:r>
              <a:rPr lang="en-GB" sz="1900" dirty="0">
                <a:solidFill>
                  <a:prstClr val="black"/>
                </a:solidFill>
                <a:latin typeface="Verdana" pitchFamily="34" charset="0"/>
                <a:ea typeface="Verdana" pitchFamily="34" charset="0"/>
                <a:cs typeface="Verdana" pitchFamily="34" charset="0"/>
              </a:rPr>
              <a:t>4.</a:t>
            </a:r>
          </a:p>
          <a:p>
            <a:pPr algn="r">
              <a:defRPr/>
            </a:pPr>
            <a:endParaRPr lang="en-GB" sz="1900" dirty="0">
              <a:solidFill>
                <a:prstClr val="black"/>
              </a:solidFill>
              <a:latin typeface="Verdana" pitchFamily="34" charset="0"/>
              <a:ea typeface="Verdana" pitchFamily="34" charset="0"/>
              <a:cs typeface="Verdana" pitchFamily="34" charset="0"/>
            </a:endParaRPr>
          </a:p>
          <a:p>
            <a:pPr algn="r">
              <a:defRPr/>
            </a:pPr>
            <a:endParaRPr lang="en-GB" sz="1900" dirty="0">
              <a:solidFill>
                <a:prstClr val="black"/>
              </a:solidFill>
              <a:latin typeface="Verdana" pitchFamily="34" charset="0"/>
              <a:ea typeface="Verdana" pitchFamily="34" charset="0"/>
              <a:cs typeface="Verdana" pitchFamily="34" charset="0"/>
            </a:endParaRPr>
          </a:p>
          <a:p>
            <a:pPr algn="r">
              <a:defRPr/>
            </a:pPr>
            <a:r>
              <a:rPr lang="en-GB" sz="1900" dirty="0">
                <a:solidFill>
                  <a:prstClr val="black"/>
                </a:solidFill>
                <a:latin typeface="Verdana" pitchFamily="34" charset="0"/>
                <a:ea typeface="Verdana" pitchFamily="34" charset="0"/>
                <a:cs typeface="Verdana" pitchFamily="34" charset="0"/>
              </a:rPr>
              <a:t>5.</a:t>
            </a:r>
          </a:p>
          <a:p>
            <a:pPr algn="r">
              <a:defRPr/>
            </a:pPr>
            <a:endParaRPr lang="en-GB" sz="1900" dirty="0">
              <a:solidFill>
                <a:prstClr val="black"/>
              </a:solidFill>
              <a:latin typeface="Verdana" pitchFamily="34" charset="0"/>
              <a:ea typeface="Verdana" pitchFamily="34" charset="0"/>
              <a:cs typeface="Verdana" pitchFamily="34" charset="0"/>
            </a:endParaRPr>
          </a:p>
          <a:p>
            <a:pPr algn="r">
              <a:defRPr/>
            </a:pPr>
            <a:endParaRPr lang="en-GB" sz="1900" dirty="0">
              <a:solidFill>
                <a:prstClr val="black"/>
              </a:solidFill>
              <a:latin typeface="Verdana" pitchFamily="34" charset="0"/>
              <a:ea typeface="Verdana" pitchFamily="34" charset="0"/>
              <a:cs typeface="Verdana" pitchFamily="34" charset="0"/>
            </a:endParaRPr>
          </a:p>
          <a:p>
            <a:pPr algn="r">
              <a:defRPr/>
            </a:pPr>
            <a:r>
              <a:rPr lang="en-GB" sz="1900" dirty="0">
                <a:solidFill>
                  <a:prstClr val="black"/>
                </a:solidFill>
                <a:latin typeface="Verdana" pitchFamily="34" charset="0"/>
                <a:ea typeface="Verdana" pitchFamily="34" charset="0"/>
                <a:cs typeface="Verdana" pitchFamily="34" charset="0"/>
              </a:rPr>
              <a:t>6.</a:t>
            </a:r>
          </a:p>
        </p:txBody>
      </p:sp>
      <p:sp>
        <p:nvSpPr>
          <p:cNvPr id="10" name="TextBox 9"/>
          <p:cNvSpPr txBox="1"/>
          <p:nvPr/>
        </p:nvSpPr>
        <p:spPr>
          <a:xfrm>
            <a:off x="0" y="1560309"/>
            <a:ext cx="9468544" cy="392415"/>
          </a:xfrm>
          <a:prstGeom prst="rect">
            <a:avLst/>
          </a:prstGeom>
          <a:noFill/>
        </p:spPr>
        <p:txBody>
          <a:bodyPr wrap="square">
            <a:spAutoFit/>
          </a:bodyPr>
          <a:lstStyle/>
          <a:p>
            <a:pPr>
              <a:defRPr/>
            </a:pPr>
            <a:r>
              <a:rPr lang="en-GB" sz="1950">
                <a:solidFill>
                  <a:prstClr val="black"/>
                </a:solidFill>
                <a:latin typeface="Verdana" pitchFamily="34" charset="0"/>
                <a:ea typeface="Verdana" pitchFamily="34" charset="0"/>
                <a:cs typeface="Verdana" pitchFamily="34" charset="0"/>
              </a:rPr>
              <a:t>The procedure for applying for ethical approval is fairly straightforward!</a:t>
            </a:r>
            <a:endParaRPr lang="en-GB" sz="1950" dirty="0">
              <a:solidFill>
                <a:prstClr val="black"/>
              </a:solidFill>
              <a:latin typeface="Verdana" pitchFamily="34" charset="0"/>
              <a:ea typeface="Verdana" pitchFamily="34" charset="0"/>
              <a:cs typeface="Verdana" pitchFamily="34" charset="0"/>
            </a:endParaRPr>
          </a:p>
        </p:txBody>
      </p:sp>
      <p:sp>
        <p:nvSpPr>
          <p:cNvPr id="4" name="Rectangle 3"/>
          <p:cNvSpPr/>
          <p:nvPr/>
        </p:nvSpPr>
        <p:spPr>
          <a:xfrm>
            <a:off x="405965" y="2028248"/>
            <a:ext cx="8352928" cy="4641112"/>
          </a:xfrm>
          <a:prstGeom prst="rect">
            <a:avLst/>
          </a:prstGeom>
          <a:no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839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1584744" y="-103026"/>
            <a:ext cx="6982994" cy="1323439"/>
          </a:xfrm>
          <a:prstGeom prst="rect">
            <a:avLst/>
          </a:prstGeom>
          <a:noFill/>
        </p:spPr>
        <p:txBody>
          <a:bodyPr wrap="square">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Research Ethics Application Outcomes</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181334" y="1475770"/>
            <a:ext cx="8621315" cy="5355312"/>
          </a:xfrm>
          <a:prstGeom prst="rect">
            <a:avLst/>
          </a:prstGeom>
          <a:noFill/>
        </p:spPr>
        <p:txBody>
          <a:bodyPr wrap="square">
            <a:spAutoFit/>
          </a:bodyPr>
          <a:lstStyle/>
          <a:p>
            <a:pPr>
              <a:defRPr/>
            </a:pPr>
            <a:r>
              <a:rPr lang="en-GB" sz="1900" b="1" u="sng" dirty="0">
                <a:solidFill>
                  <a:prstClr val="black"/>
                </a:solidFill>
                <a:latin typeface="Verdana" pitchFamily="34" charset="0"/>
                <a:ea typeface="Verdana" pitchFamily="34" charset="0"/>
                <a:cs typeface="Verdana" pitchFamily="34" charset="0"/>
              </a:rPr>
              <a:t>ACCEPTED</a:t>
            </a:r>
          </a:p>
          <a:p>
            <a:pPr marL="342900" indent="-342900">
              <a:buFont typeface="Arial" panose="020B0604020202020204" pitchFamily="34" charset="0"/>
              <a:buChar char="•"/>
              <a:defRPr/>
            </a:pPr>
            <a:r>
              <a:rPr lang="en-GB" sz="1900" dirty="0">
                <a:solidFill>
                  <a:prstClr val="black"/>
                </a:solidFill>
                <a:latin typeface="Verdana" pitchFamily="34" charset="0"/>
                <a:ea typeface="Verdana" pitchFamily="34" charset="0"/>
                <a:cs typeface="Verdana" pitchFamily="34" charset="0"/>
              </a:rPr>
              <a:t>Congratulations!  You prepared an excellent application that convinced the ethics committee you are safe to proceed.  </a:t>
            </a:r>
          </a:p>
          <a:p>
            <a:pPr marL="342900" indent="-342900">
              <a:buFont typeface="Arial" panose="020B0604020202020204" pitchFamily="34" charset="0"/>
              <a:buChar char="•"/>
              <a:defRPr/>
            </a:pPr>
            <a:r>
              <a:rPr lang="en-GB" sz="1900" dirty="0">
                <a:solidFill>
                  <a:prstClr val="black"/>
                </a:solidFill>
                <a:latin typeface="Verdana" pitchFamily="34" charset="0"/>
                <a:ea typeface="Verdana" pitchFamily="34" charset="0"/>
                <a:cs typeface="Verdana" pitchFamily="34" charset="0"/>
              </a:rPr>
              <a:t>You may now continue with your research and start collecting data.</a:t>
            </a:r>
          </a:p>
          <a:p>
            <a:pPr>
              <a:defRPr/>
            </a:pPr>
            <a:endParaRPr lang="en-GB" sz="1900" dirty="0">
              <a:solidFill>
                <a:prstClr val="black"/>
              </a:solidFill>
              <a:latin typeface="Verdana" pitchFamily="34" charset="0"/>
              <a:ea typeface="Verdana" pitchFamily="34" charset="0"/>
              <a:cs typeface="Verdana" pitchFamily="34" charset="0"/>
            </a:endParaRPr>
          </a:p>
          <a:p>
            <a:pPr>
              <a:defRPr/>
            </a:pPr>
            <a:r>
              <a:rPr lang="en-GB" sz="1900" b="1" u="sng" dirty="0">
                <a:solidFill>
                  <a:prstClr val="black"/>
                </a:solidFill>
                <a:latin typeface="Verdana" pitchFamily="34" charset="0"/>
                <a:ea typeface="Verdana" pitchFamily="34" charset="0"/>
                <a:cs typeface="Verdana" pitchFamily="34" charset="0"/>
              </a:rPr>
              <a:t>REFER AND RESUBMIT</a:t>
            </a:r>
          </a:p>
          <a:p>
            <a:pPr marL="342900" indent="-342900">
              <a:buFont typeface="Arial" panose="020B0604020202020204" pitchFamily="34" charset="0"/>
              <a:buChar char="•"/>
              <a:defRPr/>
            </a:pPr>
            <a:r>
              <a:rPr lang="en-GB" sz="1900" dirty="0">
                <a:solidFill>
                  <a:prstClr val="black"/>
                </a:solidFill>
                <a:latin typeface="Verdana" pitchFamily="34" charset="0"/>
                <a:ea typeface="Verdana" pitchFamily="34" charset="0"/>
                <a:cs typeface="Verdana" pitchFamily="34" charset="0"/>
              </a:rPr>
              <a:t>Don’t worry!  EVERYONE – even your supervisors, get ethics referred sometimes.  Usually it is about something missed in communication, or further clarification is needed.  Take it as a learning experience.</a:t>
            </a:r>
          </a:p>
          <a:p>
            <a:pPr marL="342900" indent="-342900">
              <a:buFont typeface="Arial" panose="020B0604020202020204" pitchFamily="34" charset="0"/>
              <a:buChar char="•"/>
              <a:defRPr/>
            </a:pPr>
            <a:r>
              <a:rPr lang="en-GB" sz="1900" dirty="0">
                <a:solidFill>
                  <a:prstClr val="black"/>
                </a:solidFill>
                <a:latin typeface="Verdana" pitchFamily="34" charset="0"/>
                <a:ea typeface="Verdana" pitchFamily="34" charset="0"/>
                <a:cs typeface="Verdana" pitchFamily="34" charset="0"/>
              </a:rPr>
              <a:t>The ethics committee will give you feedback on how to improve the application.</a:t>
            </a:r>
          </a:p>
          <a:p>
            <a:pPr marL="342900" indent="-342900">
              <a:buFont typeface="Arial" panose="020B0604020202020204" pitchFamily="34" charset="0"/>
              <a:buChar char="•"/>
              <a:defRPr/>
            </a:pPr>
            <a:r>
              <a:rPr lang="en-GB" sz="1900" b="1" u="sng" dirty="0">
                <a:solidFill>
                  <a:prstClr val="black"/>
                </a:solidFill>
                <a:latin typeface="Verdana" pitchFamily="34" charset="0"/>
                <a:ea typeface="Verdana" pitchFamily="34" charset="0"/>
                <a:cs typeface="Verdana" pitchFamily="34" charset="0"/>
              </a:rPr>
              <a:t>DO NOT</a:t>
            </a:r>
            <a:r>
              <a:rPr lang="en-GB" sz="1900" dirty="0">
                <a:solidFill>
                  <a:prstClr val="black"/>
                </a:solidFill>
                <a:latin typeface="Verdana" pitchFamily="34" charset="0"/>
                <a:ea typeface="Verdana" pitchFamily="34" charset="0"/>
                <a:cs typeface="Verdana" pitchFamily="34" charset="0"/>
              </a:rPr>
              <a:t> begin researching.  You are violating university policy if you collect data prior approval.</a:t>
            </a:r>
          </a:p>
          <a:p>
            <a:pPr marL="342900" indent="-342900">
              <a:buFont typeface="Arial" panose="020B0604020202020204" pitchFamily="34" charset="0"/>
              <a:buChar char="•"/>
              <a:defRPr/>
            </a:pPr>
            <a:r>
              <a:rPr lang="en-GB" sz="1900" dirty="0">
                <a:solidFill>
                  <a:prstClr val="black"/>
                </a:solidFill>
                <a:latin typeface="Verdana" pitchFamily="34" charset="0"/>
                <a:ea typeface="Verdana" pitchFamily="34" charset="0"/>
                <a:cs typeface="Verdana" pitchFamily="34" charset="0"/>
              </a:rPr>
              <a:t>Use the feedback to improve and resubmit again.</a:t>
            </a:r>
          </a:p>
          <a:p>
            <a:pPr marL="342900" indent="-342900">
              <a:buFont typeface="Arial" panose="020B0604020202020204" pitchFamily="34" charset="0"/>
              <a:buChar char="•"/>
              <a:defRPr/>
            </a:pPr>
            <a:r>
              <a:rPr lang="en-GB" sz="1900" dirty="0">
                <a:solidFill>
                  <a:prstClr val="black"/>
                </a:solidFill>
                <a:latin typeface="Verdana" pitchFamily="34" charset="0"/>
                <a:ea typeface="Verdana" pitchFamily="34" charset="0"/>
                <a:cs typeface="Verdana" pitchFamily="34" charset="0"/>
              </a:rPr>
              <a:t>If necessary, have another meeting with your supervisor in office hours to discuss how to use the feedback to improve.</a:t>
            </a:r>
          </a:p>
        </p:txBody>
      </p:sp>
    </p:spTree>
    <p:extLst>
      <p:ext uri="{BB962C8B-B14F-4D97-AF65-F5344CB8AC3E}">
        <p14:creationId xmlns:p14="http://schemas.microsoft.com/office/powerpoint/2010/main" val="856272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The Ethics Form</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359532" y="5991026"/>
            <a:ext cx="8424936" cy="692497"/>
          </a:xfrm>
          <a:prstGeom prst="rect">
            <a:avLst/>
          </a:prstGeom>
          <a:noFill/>
        </p:spPr>
        <p:txBody>
          <a:bodyPr wrap="square">
            <a:spAutoFit/>
          </a:bodyPr>
          <a:lstStyle/>
          <a:p>
            <a:pPr algn="ctr">
              <a:defRPr/>
            </a:pPr>
            <a:r>
              <a:rPr lang="en-GB" sz="1950" dirty="0">
                <a:solidFill>
                  <a:prstClr val="black"/>
                </a:solidFill>
                <a:latin typeface="Verdana" pitchFamily="34" charset="0"/>
                <a:ea typeface="Verdana" pitchFamily="34" charset="0"/>
                <a:cs typeface="Verdana" pitchFamily="34" charset="0"/>
              </a:rPr>
              <a:t>Let’s take a few minutes to look over the Ethics Application in groups, to discuss and ask questions about it.</a:t>
            </a:r>
          </a:p>
        </p:txBody>
      </p:sp>
      <p:grpSp>
        <p:nvGrpSpPr>
          <p:cNvPr id="9" name="Group 8"/>
          <p:cNvGrpSpPr/>
          <p:nvPr/>
        </p:nvGrpSpPr>
        <p:grpSpPr>
          <a:xfrm>
            <a:off x="233773" y="1568474"/>
            <a:ext cx="8676455" cy="4383975"/>
            <a:chOff x="467545" y="1568474"/>
            <a:chExt cx="8676455" cy="4383975"/>
          </a:xfrm>
        </p:grpSpPr>
        <p:pic>
          <p:nvPicPr>
            <p:cNvPr id="2" name="Picture 1"/>
            <p:cNvPicPr>
              <a:picLocks noChangeAspect="1"/>
            </p:cNvPicPr>
            <p:nvPr/>
          </p:nvPicPr>
          <p:blipFill rotWithShape="1">
            <a:blip r:embed="rId3"/>
            <a:srcRect l="32061" t="19600" r="30927" b="12502"/>
            <a:stretch/>
          </p:blipFill>
          <p:spPr>
            <a:xfrm>
              <a:off x="467545" y="1568474"/>
              <a:ext cx="3896412" cy="4020766"/>
            </a:xfrm>
            <a:prstGeom prst="round2DiagRect">
              <a:avLst/>
            </a:prstGeom>
            <a:ln w="28575">
              <a:solidFill>
                <a:srgbClr val="660066"/>
              </a:solidFill>
            </a:ln>
          </p:spPr>
        </p:pic>
        <p:pic>
          <p:nvPicPr>
            <p:cNvPr id="4" name="Picture 3"/>
            <p:cNvPicPr>
              <a:picLocks noChangeAspect="1"/>
            </p:cNvPicPr>
            <p:nvPr/>
          </p:nvPicPr>
          <p:blipFill rotWithShape="1">
            <a:blip r:embed="rId4"/>
            <a:srcRect l="31893" t="28762" r="30308" b="40838"/>
            <a:stretch/>
          </p:blipFill>
          <p:spPr>
            <a:xfrm>
              <a:off x="3275856" y="3420711"/>
              <a:ext cx="5596322" cy="2531738"/>
            </a:xfrm>
            <a:prstGeom prst="round2DiagRect">
              <a:avLst/>
            </a:prstGeom>
            <a:ln w="28575">
              <a:solidFill>
                <a:srgbClr val="660066"/>
              </a:solidFill>
            </a:ln>
          </p:spPr>
        </p:pic>
        <p:pic>
          <p:nvPicPr>
            <p:cNvPr id="8" name="Picture 7"/>
            <p:cNvPicPr>
              <a:picLocks noChangeAspect="1"/>
            </p:cNvPicPr>
            <p:nvPr/>
          </p:nvPicPr>
          <p:blipFill rotWithShape="1">
            <a:blip r:embed="rId5"/>
            <a:srcRect l="35042" t="18900" r="33064" b="61033"/>
            <a:stretch/>
          </p:blipFill>
          <p:spPr>
            <a:xfrm>
              <a:off x="4255437" y="1796752"/>
              <a:ext cx="4888563" cy="1730220"/>
            </a:xfrm>
            <a:prstGeom prst="round2DiagRect">
              <a:avLst/>
            </a:prstGeom>
            <a:ln w="28575">
              <a:solidFill>
                <a:srgbClr val="660066"/>
              </a:solidFill>
            </a:ln>
          </p:spPr>
        </p:pic>
      </p:grpSp>
    </p:spTree>
    <p:extLst>
      <p:ext uri="{BB962C8B-B14F-4D97-AF65-F5344CB8AC3E}">
        <p14:creationId xmlns:p14="http://schemas.microsoft.com/office/powerpoint/2010/main" val="2231052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120055"/>
            <a:ext cx="5689600" cy="1323439"/>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Enrichment Multiple Choice Question</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6" name="TextBox 15"/>
          <p:cNvSpPr txBox="1"/>
          <p:nvPr/>
        </p:nvSpPr>
        <p:spPr>
          <a:xfrm>
            <a:off x="991245" y="1412419"/>
            <a:ext cx="7576493" cy="4708981"/>
          </a:xfrm>
          <a:prstGeom prst="rect">
            <a:avLst/>
          </a:prstGeom>
          <a:noFill/>
        </p:spPr>
        <p:txBody>
          <a:bodyPr wrap="square">
            <a:spAutoFit/>
          </a:bodyPr>
          <a:lstStyle/>
          <a:p>
            <a:r>
              <a:rPr lang="en-GB" sz="2000" dirty="0">
                <a:latin typeface="Verdana" pitchFamily="34" charset="0"/>
                <a:ea typeface="Verdana" pitchFamily="34" charset="0"/>
                <a:cs typeface="Verdana" pitchFamily="34" charset="0"/>
              </a:rPr>
              <a:t>What is the ethical practice when a participant’s identity is kept private and anonymous?</a:t>
            </a:r>
          </a:p>
          <a:p>
            <a:endParaRPr lang="en-GB" sz="2000" dirty="0">
              <a:latin typeface="Verdana" pitchFamily="34" charset="0"/>
              <a:ea typeface="Verdana" pitchFamily="34" charset="0"/>
              <a:cs typeface="Verdana" pitchFamily="34" charset="0"/>
            </a:endParaRPr>
          </a:p>
          <a:p>
            <a:endParaRPr lang="en-GB" sz="2000" dirty="0">
              <a:latin typeface="Verdana" pitchFamily="34" charset="0"/>
              <a:ea typeface="Verdana" pitchFamily="34" charset="0"/>
              <a:cs typeface="Verdana" pitchFamily="34" charset="0"/>
            </a:endParaRPr>
          </a:p>
          <a:p>
            <a:endParaRPr lang="en-GB" sz="2000" dirty="0">
              <a:latin typeface="Verdana" pitchFamily="34" charset="0"/>
              <a:ea typeface="Verdana" pitchFamily="34" charset="0"/>
              <a:cs typeface="Verdana" pitchFamily="34" charset="0"/>
            </a:endParaRPr>
          </a:p>
          <a:p>
            <a:pPr fontAlgn="auto">
              <a:spcBef>
                <a:spcPts val="0"/>
              </a:spcBef>
              <a:spcAft>
                <a:spcPts val="0"/>
              </a:spcAft>
              <a:defRPr/>
            </a:pPr>
            <a:r>
              <a:rPr lang="en-GB" sz="2000" dirty="0">
                <a:latin typeface="Verdana" pitchFamily="34" charset="0"/>
                <a:ea typeface="Verdana" pitchFamily="34" charset="0"/>
                <a:cs typeface="Verdana" pitchFamily="34" charset="0"/>
              </a:rPr>
              <a:t>Consent</a:t>
            </a:r>
          </a:p>
          <a:p>
            <a:pPr fontAlgn="auto">
              <a:spcBef>
                <a:spcPts val="0"/>
              </a:spcBef>
              <a:spcAft>
                <a:spcPts val="0"/>
              </a:spcAft>
              <a:defRPr/>
            </a:pPr>
            <a:endParaRPr lang="en-GB" sz="2000" dirty="0">
              <a:latin typeface="Verdana" pitchFamily="34" charset="0"/>
              <a:ea typeface="Verdana" pitchFamily="34" charset="0"/>
              <a:cs typeface="Verdana" pitchFamily="34" charset="0"/>
            </a:endParaRPr>
          </a:p>
          <a:p>
            <a:pPr fontAlgn="auto">
              <a:spcBef>
                <a:spcPts val="0"/>
              </a:spcBef>
              <a:spcAft>
                <a:spcPts val="0"/>
              </a:spcAft>
              <a:defRPr/>
            </a:pPr>
            <a:endParaRPr lang="en-GB" sz="2000" dirty="0">
              <a:latin typeface="Verdana" pitchFamily="34" charset="0"/>
              <a:ea typeface="Verdana" pitchFamily="34" charset="0"/>
              <a:cs typeface="Verdana" pitchFamily="34" charset="0"/>
            </a:endParaRPr>
          </a:p>
          <a:p>
            <a:pPr fontAlgn="auto">
              <a:spcBef>
                <a:spcPts val="0"/>
              </a:spcBef>
              <a:spcAft>
                <a:spcPts val="0"/>
              </a:spcAft>
              <a:defRPr/>
            </a:pPr>
            <a:r>
              <a:rPr lang="en-GB" sz="2000" dirty="0">
                <a:latin typeface="Verdana" pitchFamily="34" charset="0"/>
                <a:ea typeface="Verdana" pitchFamily="34" charset="0"/>
                <a:cs typeface="Verdana" pitchFamily="34" charset="0"/>
              </a:rPr>
              <a:t>Colleagues</a:t>
            </a:r>
          </a:p>
          <a:p>
            <a:pPr fontAlgn="auto">
              <a:spcBef>
                <a:spcPts val="0"/>
              </a:spcBef>
              <a:spcAft>
                <a:spcPts val="0"/>
              </a:spcAft>
              <a:defRPr/>
            </a:pPr>
            <a:endParaRPr lang="en-GB" sz="2000" dirty="0">
              <a:latin typeface="Verdana" pitchFamily="34" charset="0"/>
              <a:ea typeface="Verdana" pitchFamily="34" charset="0"/>
              <a:cs typeface="Verdana" pitchFamily="34" charset="0"/>
            </a:endParaRPr>
          </a:p>
          <a:p>
            <a:pPr fontAlgn="auto">
              <a:spcBef>
                <a:spcPts val="0"/>
              </a:spcBef>
              <a:spcAft>
                <a:spcPts val="0"/>
              </a:spcAft>
              <a:defRPr/>
            </a:pPr>
            <a:endParaRPr lang="en-GB" sz="2000" dirty="0">
              <a:latin typeface="Verdana" pitchFamily="34" charset="0"/>
              <a:ea typeface="Verdana" pitchFamily="34" charset="0"/>
              <a:cs typeface="Verdana" pitchFamily="34" charset="0"/>
            </a:endParaRPr>
          </a:p>
          <a:p>
            <a:pPr fontAlgn="auto">
              <a:spcBef>
                <a:spcPts val="0"/>
              </a:spcBef>
              <a:spcAft>
                <a:spcPts val="0"/>
              </a:spcAft>
              <a:defRPr/>
            </a:pPr>
            <a:r>
              <a:rPr lang="en-GB" sz="2000" dirty="0">
                <a:latin typeface="Verdana" pitchFamily="34" charset="0"/>
                <a:ea typeface="Verdana" pitchFamily="34" charset="0"/>
                <a:cs typeface="Verdana" pitchFamily="34" charset="0"/>
              </a:rPr>
              <a:t>Confidentiality</a:t>
            </a:r>
          </a:p>
          <a:p>
            <a:pPr fontAlgn="auto">
              <a:spcBef>
                <a:spcPts val="0"/>
              </a:spcBef>
              <a:spcAft>
                <a:spcPts val="0"/>
              </a:spcAft>
              <a:defRPr/>
            </a:pPr>
            <a:endParaRPr lang="en-GB" sz="2000" dirty="0">
              <a:latin typeface="Verdana" pitchFamily="34" charset="0"/>
              <a:ea typeface="Verdana" pitchFamily="34" charset="0"/>
              <a:cs typeface="Verdana" pitchFamily="34" charset="0"/>
            </a:endParaRPr>
          </a:p>
          <a:p>
            <a:pPr fontAlgn="auto">
              <a:spcBef>
                <a:spcPts val="0"/>
              </a:spcBef>
              <a:spcAft>
                <a:spcPts val="0"/>
              </a:spcAft>
              <a:defRPr/>
            </a:pPr>
            <a:endParaRPr lang="en-GB" sz="2000" dirty="0">
              <a:latin typeface="Verdana" pitchFamily="34" charset="0"/>
              <a:ea typeface="Verdana" pitchFamily="34" charset="0"/>
              <a:cs typeface="Verdana" pitchFamily="34" charset="0"/>
            </a:endParaRPr>
          </a:p>
          <a:p>
            <a:pPr fontAlgn="auto">
              <a:spcBef>
                <a:spcPts val="0"/>
              </a:spcBef>
              <a:spcAft>
                <a:spcPts val="0"/>
              </a:spcAft>
              <a:defRPr/>
            </a:pPr>
            <a:r>
              <a:rPr lang="en-GB" sz="2000" dirty="0">
                <a:latin typeface="Verdana" pitchFamily="34" charset="0"/>
                <a:ea typeface="Verdana" pitchFamily="34" charset="0"/>
                <a:cs typeface="Verdana" pitchFamily="34" charset="0"/>
              </a:rPr>
              <a:t>None of the above</a:t>
            </a:r>
          </a:p>
        </p:txBody>
      </p:sp>
      <p:sp>
        <p:nvSpPr>
          <p:cNvPr id="17" name="TextBox 16"/>
          <p:cNvSpPr txBox="1"/>
          <p:nvPr/>
        </p:nvSpPr>
        <p:spPr>
          <a:xfrm>
            <a:off x="-720080" y="1412419"/>
            <a:ext cx="1711325" cy="4708981"/>
          </a:xfrm>
          <a:prstGeom prst="rect">
            <a:avLst/>
          </a:prstGeom>
          <a:noFill/>
        </p:spPr>
        <p:txBody>
          <a:bodyPr>
            <a:spAutoFit/>
          </a:bodyPr>
          <a:lstStyle/>
          <a:p>
            <a:pPr algn="r" fontAlgn="auto">
              <a:spcBef>
                <a:spcPts val="0"/>
              </a:spcBef>
              <a:spcAft>
                <a:spcPts val="0"/>
              </a:spcAft>
              <a:defRPr/>
            </a:pPr>
            <a:r>
              <a:rPr lang="en-GB" sz="2000" dirty="0">
                <a:latin typeface="Verdana" pitchFamily="34" charset="0"/>
                <a:ea typeface="Verdana" pitchFamily="34" charset="0"/>
                <a:cs typeface="Verdana" pitchFamily="34" charset="0"/>
              </a:rPr>
              <a:t>1.</a:t>
            </a:r>
          </a:p>
          <a:p>
            <a:pPr algn="r" fontAlgn="auto">
              <a:spcBef>
                <a:spcPts val="0"/>
              </a:spcBef>
              <a:spcAft>
                <a:spcPts val="0"/>
              </a:spcAft>
              <a:defRPr/>
            </a:pPr>
            <a:endParaRPr lang="en-GB" sz="2000" dirty="0">
              <a:latin typeface="Verdana" pitchFamily="34" charset="0"/>
              <a:ea typeface="Verdana" pitchFamily="34" charset="0"/>
              <a:cs typeface="Verdana" pitchFamily="34" charset="0"/>
            </a:endParaRPr>
          </a:p>
          <a:p>
            <a:pPr algn="r" fontAlgn="auto">
              <a:spcBef>
                <a:spcPts val="0"/>
              </a:spcBef>
              <a:spcAft>
                <a:spcPts val="0"/>
              </a:spcAft>
              <a:defRPr/>
            </a:pPr>
            <a:endParaRPr lang="en-GB" sz="2000" dirty="0">
              <a:latin typeface="Verdana" pitchFamily="34" charset="0"/>
              <a:ea typeface="Verdana" pitchFamily="34" charset="0"/>
              <a:cs typeface="Verdana" pitchFamily="34" charset="0"/>
            </a:endParaRPr>
          </a:p>
          <a:p>
            <a:pPr algn="r" fontAlgn="auto">
              <a:spcBef>
                <a:spcPts val="0"/>
              </a:spcBef>
              <a:spcAft>
                <a:spcPts val="0"/>
              </a:spcAft>
              <a:defRPr/>
            </a:pPr>
            <a:endParaRPr lang="en-GB" sz="2000" dirty="0">
              <a:latin typeface="Verdana" pitchFamily="34" charset="0"/>
              <a:ea typeface="Verdana" pitchFamily="34" charset="0"/>
              <a:cs typeface="Verdana" pitchFamily="34" charset="0"/>
            </a:endParaRPr>
          </a:p>
          <a:p>
            <a:pPr algn="r" fontAlgn="auto">
              <a:spcBef>
                <a:spcPts val="0"/>
              </a:spcBef>
              <a:spcAft>
                <a:spcPts val="0"/>
              </a:spcAft>
              <a:defRPr/>
            </a:pPr>
            <a:endParaRPr lang="en-GB" sz="2000" dirty="0">
              <a:latin typeface="Verdana" pitchFamily="34" charset="0"/>
              <a:ea typeface="Verdana" pitchFamily="34" charset="0"/>
              <a:cs typeface="Verdana" pitchFamily="34" charset="0"/>
            </a:endParaRPr>
          </a:p>
          <a:p>
            <a:pPr algn="r" fontAlgn="auto">
              <a:spcBef>
                <a:spcPts val="0"/>
              </a:spcBef>
              <a:spcAft>
                <a:spcPts val="0"/>
              </a:spcAft>
              <a:defRPr/>
            </a:pPr>
            <a:r>
              <a:rPr lang="en-GB" sz="2000" dirty="0">
                <a:latin typeface="Verdana" pitchFamily="34" charset="0"/>
                <a:ea typeface="Verdana" pitchFamily="34" charset="0"/>
                <a:cs typeface="Verdana" pitchFamily="34" charset="0"/>
              </a:rPr>
              <a:t>A.</a:t>
            </a:r>
          </a:p>
          <a:p>
            <a:pPr algn="r" fontAlgn="auto">
              <a:spcBef>
                <a:spcPts val="0"/>
              </a:spcBef>
              <a:spcAft>
                <a:spcPts val="0"/>
              </a:spcAft>
              <a:defRPr/>
            </a:pPr>
            <a:endParaRPr lang="en-GB" sz="2000" dirty="0">
              <a:latin typeface="Verdana" pitchFamily="34" charset="0"/>
              <a:ea typeface="Verdana" pitchFamily="34" charset="0"/>
              <a:cs typeface="Verdana" pitchFamily="34" charset="0"/>
            </a:endParaRPr>
          </a:p>
          <a:p>
            <a:pPr algn="r" fontAlgn="auto">
              <a:spcBef>
                <a:spcPts val="0"/>
              </a:spcBef>
              <a:spcAft>
                <a:spcPts val="0"/>
              </a:spcAft>
              <a:defRPr/>
            </a:pPr>
            <a:endParaRPr lang="en-GB" sz="2000" dirty="0">
              <a:latin typeface="Verdana" pitchFamily="34" charset="0"/>
              <a:ea typeface="Verdana" pitchFamily="34" charset="0"/>
              <a:cs typeface="Verdana" pitchFamily="34" charset="0"/>
            </a:endParaRPr>
          </a:p>
          <a:p>
            <a:pPr algn="r" fontAlgn="auto">
              <a:spcBef>
                <a:spcPts val="0"/>
              </a:spcBef>
              <a:spcAft>
                <a:spcPts val="0"/>
              </a:spcAft>
              <a:defRPr/>
            </a:pPr>
            <a:r>
              <a:rPr lang="en-GB" sz="2000" dirty="0">
                <a:latin typeface="Verdana" pitchFamily="34" charset="0"/>
                <a:ea typeface="Verdana" pitchFamily="34" charset="0"/>
                <a:cs typeface="Verdana" pitchFamily="34" charset="0"/>
              </a:rPr>
              <a:t>B.</a:t>
            </a:r>
          </a:p>
          <a:p>
            <a:pPr algn="r" fontAlgn="auto">
              <a:spcBef>
                <a:spcPts val="0"/>
              </a:spcBef>
              <a:spcAft>
                <a:spcPts val="0"/>
              </a:spcAft>
              <a:defRPr/>
            </a:pPr>
            <a:endParaRPr lang="en-GB" sz="2000" dirty="0">
              <a:latin typeface="Verdana" pitchFamily="34" charset="0"/>
              <a:ea typeface="Verdana" pitchFamily="34" charset="0"/>
              <a:cs typeface="Verdana" pitchFamily="34" charset="0"/>
            </a:endParaRPr>
          </a:p>
          <a:p>
            <a:pPr algn="r" fontAlgn="auto">
              <a:spcBef>
                <a:spcPts val="0"/>
              </a:spcBef>
              <a:spcAft>
                <a:spcPts val="0"/>
              </a:spcAft>
              <a:defRPr/>
            </a:pPr>
            <a:endParaRPr lang="en-GB" sz="2000" dirty="0">
              <a:latin typeface="Verdana" pitchFamily="34" charset="0"/>
              <a:ea typeface="Verdana" pitchFamily="34" charset="0"/>
              <a:cs typeface="Verdana" pitchFamily="34" charset="0"/>
            </a:endParaRPr>
          </a:p>
          <a:p>
            <a:pPr algn="r" fontAlgn="auto">
              <a:spcBef>
                <a:spcPts val="0"/>
              </a:spcBef>
              <a:spcAft>
                <a:spcPts val="0"/>
              </a:spcAft>
              <a:defRPr/>
            </a:pPr>
            <a:r>
              <a:rPr lang="en-GB" sz="2000" dirty="0">
                <a:latin typeface="Verdana" pitchFamily="34" charset="0"/>
                <a:ea typeface="Verdana" pitchFamily="34" charset="0"/>
                <a:cs typeface="Verdana" pitchFamily="34" charset="0"/>
              </a:rPr>
              <a:t>C.</a:t>
            </a:r>
          </a:p>
          <a:p>
            <a:pPr algn="r" fontAlgn="auto">
              <a:spcBef>
                <a:spcPts val="0"/>
              </a:spcBef>
              <a:spcAft>
                <a:spcPts val="0"/>
              </a:spcAft>
              <a:defRPr/>
            </a:pPr>
            <a:endParaRPr lang="en-GB" sz="2000" dirty="0">
              <a:latin typeface="Verdana" pitchFamily="34" charset="0"/>
              <a:ea typeface="Verdana" pitchFamily="34" charset="0"/>
              <a:cs typeface="Verdana" pitchFamily="34" charset="0"/>
            </a:endParaRPr>
          </a:p>
          <a:p>
            <a:pPr algn="r" fontAlgn="auto">
              <a:spcBef>
                <a:spcPts val="0"/>
              </a:spcBef>
              <a:spcAft>
                <a:spcPts val="0"/>
              </a:spcAft>
              <a:defRPr/>
            </a:pPr>
            <a:endParaRPr lang="en-GB" sz="2000" dirty="0">
              <a:latin typeface="Verdana" pitchFamily="34" charset="0"/>
              <a:ea typeface="Verdana" pitchFamily="34" charset="0"/>
              <a:cs typeface="Verdana" pitchFamily="34" charset="0"/>
            </a:endParaRPr>
          </a:p>
          <a:p>
            <a:pPr algn="r" fontAlgn="auto">
              <a:spcBef>
                <a:spcPts val="0"/>
              </a:spcBef>
              <a:spcAft>
                <a:spcPts val="0"/>
              </a:spcAft>
              <a:defRPr/>
            </a:pPr>
            <a:r>
              <a:rPr lang="en-GB" sz="2000" dirty="0">
                <a:latin typeface="Verdana" pitchFamily="34" charset="0"/>
                <a:ea typeface="Verdana" pitchFamily="34" charset="0"/>
                <a:cs typeface="Verdana" pitchFamily="34" charset="0"/>
              </a:rPr>
              <a:t>D.</a:t>
            </a:r>
          </a:p>
        </p:txBody>
      </p:sp>
      <p:pic>
        <p:nvPicPr>
          <p:cNvPr id="1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753" t="15141" r="27991" b="28833"/>
          <a:stretch/>
        </p:blipFill>
        <p:spPr bwMode="auto">
          <a:xfrm>
            <a:off x="238157" y="4580771"/>
            <a:ext cx="607651" cy="72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4"/>
          <a:srcRect l="4627" r="4627"/>
          <a:stretch/>
        </p:blipFill>
        <p:spPr>
          <a:xfrm>
            <a:off x="3887416" y="2232818"/>
            <a:ext cx="4933056" cy="4077073"/>
          </a:xfrm>
          <a:prstGeom prst="round2DiagRect">
            <a:avLst/>
          </a:prstGeom>
          <a:ln w="38100">
            <a:solidFill>
              <a:srgbClr val="660066"/>
            </a:solidFill>
          </a:ln>
        </p:spPr>
      </p:pic>
    </p:spTree>
    <p:extLst>
      <p:ext uri="{BB962C8B-B14F-4D97-AF65-F5344CB8AC3E}">
        <p14:creationId xmlns:p14="http://schemas.microsoft.com/office/powerpoint/2010/main" val="140694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TextBox 6"/>
          <p:cNvSpPr txBox="1"/>
          <p:nvPr/>
        </p:nvSpPr>
        <p:spPr>
          <a:xfrm>
            <a:off x="2231441" y="476250"/>
            <a:ext cx="5689600" cy="7080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Learning Goals</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827584" y="1550137"/>
            <a:ext cx="8640960"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Define ethics, and explain why they matter for academic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Explain the role of professional ethical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List what CCCDDWP (Triple C-Double D-W-P) mean for preparing an ethical research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Identify what the Data Protection Act 2018 and the General Data Protection Regulation framework are, and their relevance for </a:t>
            </a:r>
            <a:b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b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academic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List seven things Richmond students can do to protect participants’ </a:t>
            </a:r>
            <a:b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b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data in academic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Outline Richmond American University London’s Ethical Research </a:t>
            </a:r>
            <a:b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br>
            <a:r>
              <a:rPr lang="en-GB" dirty="0">
                <a:solidFill>
                  <a:prstClr val="black"/>
                </a:solidFill>
                <a:latin typeface="Verdana" pitchFamily="34" charset="0"/>
                <a:ea typeface="Verdana" pitchFamily="34" charset="0"/>
                <a:cs typeface="Verdana" pitchFamily="34" charset="0"/>
              </a:rPr>
              <a:t>policy and process</a:t>
            </a: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Study the student ethics form for submission to the Research Ethics Committee.</a:t>
            </a:r>
          </a:p>
        </p:txBody>
      </p:sp>
      <p:sp>
        <p:nvSpPr>
          <p:cNvPr id="13" name="TextBox 12"/>
          <p:cNvSpPr txBox="1"/>
          <p:nvPr/>
        </p:nvSpPr>
        <p:spPr>
          <a:xfrm>
            <a:off x="-883741" y="1550137"/>
            <a:ext cx="1711325" cy="5078313"/>
          </a:xfrm>
          <a:prstGeom prst="rect">
            <a:avLst/>
          </a:prstGeom>
          <a:noFill/>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1.</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2.</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4.</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5.</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6.</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Verdana" pitchFamily="34" charset="0"/>
                <a:ea typeface="Verdana" pitchFamily="34" charset="0"/>
                <a:cs typeface="Verdana" pitchFamily="34" charset="0"/>
              </a:rPr>
              <a:t>7.</a:t>
            </a:r>
            <a:endParaRPr kumimoji="0" lang="en-GB"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50001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TextBox 6"/>
          <p:cNvSpPr txBox="1"/>
          <p:nvPr/>
        </p:nvSpPr>
        <p:spPr>
          <a:xfrm>
            <a:off x="1187994" y="476250"/>
            <a:ext cx="777649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Referencing this Slideshow</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323528" y="1529874"/>
            <a:ext cx="8496944"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APA 7 Referencing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Verdana" pitchFamily="34" charset="0"/>
              <a:ea typeface="Verdana" pitchFamily="34" charset="0"/>
              <a:cs typeface="Verdana" pitchFamily="34" charset="0"/>
            </a:endParaRPr>
          </a:p>
          <a:p>
            <a:pPr marL="715963" marR="0" lvl="0" indent="-715963"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rPr>
              <a:t>King, T. R. &amp; </a:t>
            </a:r>
            <a:r>
              <a:rPr kumimoji="0" lang="en-GB" sz="2000" b="0" i="0" u="none" strike="noStrike" kern="1200" cap="none" spc="0" normalizeH="0" baseline="0" noProof="0" dirty="0" err="1">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rPr>
              <a:t>Glucksam</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rPr>
              <a:t>, N. (2023).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rPr>
              <a:t>Conducting Ethical Research with the Richmond University Ethics Committee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rPr>
              <a:t>[PowerPoint slides]. Richmond American University London Ethics Committee. https://my.richmond.ac.uk/research/SitePages/Research%20Ethics.aspx</a:t>
            </a:r>
          </a:p>
          <a:p>
            <a:pPr marL="715963" marR="0" lvl="0" indent="-715963"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Harvard Referencing Style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Verdana" pitchFamily="34" charset="0"/>
              <a:ea typeface="Verdana" pitchFamily="34" charset="0"/>
              <a:cs typeface="Verdana" pitchFamily="34" charset="0"/>
            </a:endParaRPr>
          </a:p>
          <a:p>
            <a:pPr marL="715963" indent="-715963">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rPr>
              <a:t>King, T. R. and </a:t>
            </a:r>
            <a:r>
              <a:rPr kumimoji="0" lang="en-GB" sz="2000" b="0" i="0" u="none" strike="noStrike" kern="1200" cap="none" spc="0" normalizeH="0" baseline="0" noProof="0" dirty="0" err="1">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rPr>
              <a:t>Glucksam</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rPr>
              <a:t>, N. (2023). ‘</a:t>
            </a:r>
            <a:r>
              <a:rPr kumimoji="0" lang="en-US" sz="2000" b="0" u="none" strike="noStrike" kern="1200" cap="none" spc="0" normalizeH="0" baseline="0" noProof="0" dirty="0">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rPr>
              <a:t>Conducting Ethical Research with the Richmond University Ethics Committee’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rPr>
              <a:t>[PowerPoint presentation]. Richmond American University London Ethics Committee. Available at: https://my.richmond.ac.uk/research/SitePages/Research%20Ethics.aspx (Accessed: INSERT DATE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4952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Ethics in Research</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431540" y="1556222"/>
            <a:ext cx="8280920" cy="5078313"/>
          </a:xfrm>
          <a:prstGeom prst="rect">
            <a:avLst/>
          </a:prstGeom>
          <a:noFill/>
        </p:spPr>
        <p:txBody>
          <a:bodyPr wrap="square">
            <a:spAutoFit/>
          </a:bodyPr>
          <a:lstStyle/>
          <a:p>
            <a:pPr algn="ctr">
              <a:defRPr/>
            </a:pPr>
            <a:r>
              <a:rPr lang="en-US" dirty="0">
                <a:solidFill>
                  <a:prstClr val="black"/>
                </a:solidFill>
                <a:latin typeface="Verdana" pitchFamily="34" charset="0"/>
                <a:ea typeface="Verdana" pitchFamily="34" charset="0"/>
                <a:cs typeface="Verdana" pitchFamily="34" charset="0"/>
              </a:rPr>
              <a:t>It is not enough to simply select participants for a study wherever you can find them.  </a:t>
            </a:r>
          </a:p>
          <a:p>
            <a:pPr algn="ctr">
              <a:defRPr/>
            </a:pPr>
            <a:endParaRPr lang="en-US" dirty="0">
              <a:solidFill>
                <a:prstClr val="black"/>
              </a:solidFill>
              <a:latin typeface="Verdana" pitchFamily="34" charset="0"/>
              <a:ea typeface="Verdana" pitchFamily="34" charset="0"/>
              <a:cs typeface="Verdana" pitchFamily="34" charset="0"/>
            </a:endParaRPr>
          </a:p>
          <a:p>
            <a:pPr algn="ctr">
              <a:defRPr/>
            </a:pPr>
            <a:r>
              <a:rPr lang="en-US" dirty="0">
                <a:solidFill>
                  <a:prstClr val="black"/>
                </a:solidFill>
                <a:latin typeface="Verdana" pitchFamily="34" charset="0"/>
                <a:ea typeface="Verdana" pitchFamily="34" charset="0"/>
                <a:cs typeface="Verdana" pitchFamily="34" charset="0"/>
              </a:rPr>
              <a:t>Research can directly or indirectly cause psychological, cultural or physical harm to a person, community or culture if it disregards the rights or interests of its participants.</a:t>
            </a:r>
          </a:p>
          <a:p>
            <a:pPr algn="ctr">
              <a:defRPr/>
            </a:pPr>
            <a:endParaRPr lang="en-US" dirty="0">
              <a:solidFill>
                <a:prstClr val="black"/>
              </a:solidFill>
              <a:latin typeface="Verdana" pitchFamily="34" charset="0"/>
              <a:ea typeface="Verdana" pitchFamily="34" charset="0"/>
              <a:cs typeface="Verdana" pitchFamily="34" charset="0"/>
            </a:endParaRPr>
          </a:p>
          <a:p>
            <a:pPr algn="ctr">
              <a:defRPr/>
            </a:pPr>
            <a:r>
              <a:rPr lang="en-US" dirty="0">
                <a:solidFill>
                  <a:prstClr val="black"/>
                </a:solidFill>
                <a:latin typeface="Verdana" pitchFamily="34" charset="0"/>
                <a:ea typeface="Verdana" pitchFamily="34" charset="0"/>
                <a:cs typeface="Verdana" pitchFamily="34" charset="0"/>
              </a:rPr>
              <a:t>Researchers who work with human participants must consider the psychological well-being, health, values and dignity of their participants.</a:t>
            </a:r>
          </a:p>
          <a:p>
            <a:pPr algn="ctr">
              <a:defRPr/>
            </a:pPr>
            <a:endParaRPr lang="en-US" dirty="0">
              <a:solidFill>
                <a:prstClr val="black"/>
              </a:solidFill>
              <a:latin typeface="Verdana" pitchFamily="34" charset="0"/>
              <a:ea typeface="Verdana" pitchFamily="34" charset="0"/>
              <a:cs typeface="Verdana" pitchFamily="34" charset="0"/>
            </a:endParaRPr>
          </a:p>
          <a:p>
            <a:pPr algn="ctr">
              <a:defRPr/>
            </a:pPr>
            <a:r>
              <a:rPr lang="en-US" dirty="0">
                <a:solidFill>
                  <a:prstClr val="black"/>
                </a:solidFill>
                <a:latin typeface="Verdana" pitchFamily="34" charset="0"/>
                <a:ea typeface="Verdana" pitchFamily="34" charset="0"/>
                <a:cs typeface="Verdana" pitchFamily="34" charset="0"/>
              </a:rPr>
              <a:t>Even if there are no participants involved, many topics may affect other people, requiring the researcher to take a moment and consider this impact.</a:t>
            </a:r>
          </a:p>
          <a:p>
            <a:pPr algn="ctr">
              <a:defRPr/>
            </a:pPr>
            <a:endParaRPr lang="en-US" dirty="0">
              <a:solidFill>
                <a:prstClr val="black"/>
              </a:solidFill>
              <a:latin typeface="Verdana" pitchFamily="34" charset="0"/>
              <a:ea typeface="Verdana" pitchFamily="34" charset="0"/>
              <a:cs typeface="Verdana" pitchFamily="34" charset="0"/>
            </a:endParaRPr>
          </a:p>
          <a:p>
            <a:pPr algn="ctr">
              <a:defRPr/>
            </a:pPr>
            <a:r>
              <a:rPr lang="en-US" dirty="0">
                <a:solidFill>
                  <a:prstClr val="black"/>
                </a:solidFill>
                <a:latin typeface="Verdana" pitchFamily="34" charset="0"/>
                <a:ea typeface="Verdana" pitchFamily="34" charset="0"/>
                <a:cs typeface="Verdana" pitchFamily="34" charset="0"/>
              </a:rPr>
              <a:t>Remember, the overall aim of research is to improve the lives of people.  If we aren’t concerned for human welfare from the start, we are not achieving this goal. </a:t>
            </a:r>
            <a:endParaRPr lang="en-GB"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5969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Ethical Guidelines</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683568" y="6021288"/>
            <a:ext cx="7776864" cy="692497"/>
          </a:xfrm>
          <a:prstGeom prst="rect">
            <a:avLst/>
          </a:prstGeom>
          <a:noFill/>
        </p:spPr>
        <p:txBody>
          <a:bodyPr wrap="square">
            <a:spAutoFit/>
          </a:bodyPr>
          <a:lstStyle/>
          <a:p>
            <a:pPr algn="ctr">
              <a:defRPr/>
            </a:pPr>
            <a:r>
              <a:rPr lang="en-GB" sz="1950" dirty="0">
                <a:solidFill>
                  <a:prstClr val="black"/>
                </a:solidFill>
                <a:latin typeface="Verdana" pitchFamily="34" charset="0"/>
                <a:ea typeface="Verdana" pitchFamily="34" charset="0"/>
                <a:cs typeface="Verdana" pitchFamily="34" charset="0"/>
              </a:rPr>
              <a:t>If you were to recommend to a friend any tips on how to conduct ethical research, what would you suggest?</a:t>
            </a:r>
          </a:p>
        </p:txBody>
      </p:sp>
      <p:pic>
        <p:nvPicPr>
          <p:cNvPr id="9" name="Picture 8"/>
          <p:cNvPicPr>
            <a:picLocks noChangeAspect="1"/>
          </p:cNvPicPr>
          <p:nvPr/>
        </p:nvPicPr>
        <p:blipFill rotWithShape="1">
          <a:blip r:embed="rId3"/>
          <a:srcRect b="24493"/>
          <a:stretch/>
        </p:blipFill>
        <p:spPr>
          <a:xfrm>
            <a:off x="678086" y="1504181"/>
            <a:ext cx="7787829" cy="4410245"/>
          </a:xfrm>
          <a:prstGeom prst="round2DiagRect">
            <a:avLst/>
          </a:prstGeom>
          <a:ln w="38100">
            <a:solidFill>
              <a:srgbClr val="660066"/>
            </a:solidFill>
          </a:ln>
        </p:spPr>
      </p:pic>
    </p:spTree>
    <p:extLst>
      <p:ext uri="{BB962C8B-B14F-4D97-AF65-F5344CB8AC3E}">
        <p14:creationId xmlns:p14="http://schemas.microsoft.com/office/powerpoint/2010/main" val="112864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476250"/>
            <a:ext cx="5689600" cy="708025"/>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Ethical Guidelines </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144018" y="1296454"/>
            <a:ext cx="8999982" cy="692497"/>
          </a:xfrm>
          <a:prstGeom prst="rect">
            <a:avLst/>
          </a:prstGeom>
          <a:noFill/>
        </p:spPr>
        <p:txBody>
          <a:bodyPr wrap="square">
            <a:spAutoFit/>
          </a:bodyPr>
          <a:lstStyle/>
          <a:p>
            <a:pPr algn="ctr">
              <a:defRPr/>
            </a:pPr>
            <a:r>
              <a:rPr lang="en-GB" sz="1950" dirty="0">
                <a:solidFill>
                  <a:prstClr val="black"/>
                </a:solidFill>
                <a:latin typeface="Verdana" pitchFamily="34" charset="0"/>
                <a:ea typeface="Verdana" pitchFamily="34" charset="0"/>
                <a:cs typeface="Verdana" pitchFamily="34" charset="0"/>
              </a:rPr>
              <a:t>Different disciplines of study may set different ethical </a:t>
            </a:r>
            <a:br>
              <a:rPr lang="en-GB" sz="1950" dirty="0">
                <a:solidFill>
                  <a:prstClr val="black"/>
                </a:solidFill>
                <a:latin typeface="Verdana" pitchFamily="34" charset="0"/>
                <a:ea typeface="Verdana" pitchFamily="34" charset="0"/>
                <a:cs typeface="Verdana" pitchFamily="34" charset="0"/>
              </a:rPr>
            </a:br>
            <a:r>
              <a:rPr lang="en-GB" sz="1950" dirty="0">
                <a:solidFill>
                  <a:prstClr val="black"/>
                </a:solidFill>
                <a:latin typeface="Verdana" pitchFamily="34" charset="0"/>
                <a:ea typeface="Verdana" pitchFamily="34" charset="0"/>
                <a:cs typeface="Verdana" pitchFamily="34" charset="0"/>
              </a:rPr>
              <a:t>guidelines for how to work with the public in a safe and ethical way.</a:t>
            </a:r>
          </a:p>
        </p:txBody>
      </p:sp>
      <p:pic>
        <p:nvPicPr>
          <p:cNvPr id="2050" name="Picture 2" descr="Professional Values &amp; Ethics | Holistic Compet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98" y="2088429"/>
            <a:ext cx="6914204" cy="4617702"/>
          </a:xfrm>
          <a:prstGeom prst="round2DiagRect">
            <a:avLst/>
          </a:prstGeom>
          <a:noFill/>
          <a:ln w="28575">
            <a:solidFill>
              <a:srgbClr val="6600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3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111519"/>
            <a:ext cx="5689600" cy="1323439"/>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British </a:t>
            </a:r>
            <a:br>
              <a:rPr lang="en-GB" sz="4000" dirty="0">
                <a:solidFill>
                  <a:sysClr val="windowText" lastClr="000000"/>
                </a:solidFill>
                <a:latin typeface="Verdana" pitchFamily="34" charset="0"/>
                <a:ea typeface="Verdana" pitchFamily="34" charset="0"/>
                <a:cs typeface="Verdana" pitchFamily="34" charset="0"/>
              </a:rPr>
            </a:br>
            <a:r>
              <a:rPr lang="en-GB" sz="4000" dirty="0">
                <a:solidFill>
                  <a:sysClr val="windowText" lastClr="000000"/>
                </a:solidFill>
                <a:latin typeface="Verdana" pitchFamily="34" charset="0"/>
                <a:ea typeface="Verdana" pitchFamily="34" charset="0"/>
                <a:cs typeface="Verdana" pitchFamily="34" charset="0"/>
              </a:rPr>
              <a:t>Psychological Society</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9" name="TextBox 8"/>
          <p:cNvSpPr txBox="1"/>
          <p:nvPr/>
        </p:nvSpPr>
        <p:spPr>
          <a:xfrm>
            <a:off x="251521" y="1453522"/>
            <a:ext cx="8443218" cy="2246769"/>
          </a:xfrm>
          <a:prstGeom prst="rect">
            <a:avLst/>
          </a:prstGeom>
          <a:noFill/>
        </p:spPr>
        <p:txBody>
          <a:bodyPr wrap="square">
            <a:spAutoFit/>
          </a:bodyPr>
          <a:lstStyle/>
          <a:p>
            <a:pPr algn="ct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In the United Kingdom, psychologists are self-regulated.  This means there are no ethical laws apart from the laws of harm that already exist on the books.</a:t>
            </a:r>
          </a:p>
          <a:p>
            <a:pPr algn="ctr" fontAlgn="auto">
              <a:spcBef>
                <a:spcPts val="0"/>
              </a:spcBef>
              <a:spcAft>
                <a:spcPts val="0"/>
              </a:spcAft>
              <a:defRPr/>
            </a:pPr>
            <a:endParaRPr lang="en-GB" sz="2000" dirty="0">
              <a:solidFill>
                <a:schemeClr val="tx1">
                  <a:lumMod val="85000"/>
                  <a:lumOff val="15000"/>
                </a:schemeClr>
              </a:solidFill>
              <a:latin typeface="Verdana" pitchFamily="34" charset="0"/>
              <a:ea typeface="Verdana" pitchFamily="34" charset="0"/>
              <a:cs typeface="Verdana" pitchFamily="34" charset="0"/>
            </a:endParaRPr>
          </a:p>
          <a:p>
            <a:pPr algn="ctr" fontAlgn="auto">
              <a:spcBef>
                <a:spcPts val="0"/>
              </a:spcBef>
              <a:spcAft>
                <a:spcPts val="0"/>
              </a:spcAft>
              <a:defRPr/>
            </a:pPr>
            <a:r>
              <a:rPr lang="en-GB" sz="2000" dirty="0">
                <a:solidFill>
                  <a:schemeClr val="tx1">
                    <a:lumMod val="85000"/>
                    <a:lumOff val="15000"/>
                  </a:schemeClr>
                </a:solidFill>
                <a:latin typeface="Verdana" pitchFamily="34" charset="0"/>
                <a:ea typeface="Verdana" pitchFamily="34" charset="0"/>
                <a:cs typeface="Verdana" pitchFamily="34" charset="0"/>
              </a:rPr>
              <a:t>For this reason, the British Psychological Society has a code of ethics called, </a:t>
            </a:r>
            <a:r>
              <a:rPr lang="en-GB" sz="2000" i="1" dirty="0">
                <a:solidFill>
                  <a:schemeClr val="tx1">
                    <a:lumMod val="85000"/>
                    <a:lumOff val="15000"/>
                  </a:schemeClr>
                </a:solidFill>
                <a:latin typeface="Verdana" pitchFamily="34" charset="0"/>
                <a:ea typeface="Verdana" pitchFamily="34" charset="0"/>
                <a:cs typeface="Verdana" pitchFamily="34" charset="0"/>
              </a:rPr>
              <a:t>Ethical Principles for Conducting Research with Human Participants</a:t>
            </a:r>
            <a:r>
              <a:rPr lang="en-GB" sz="2000" dirty="0">
                <a:solidFill>
                  <a:schemeClr val="tx1">
                    <a:lumMod val="85000"/>
                    <a:lumOff val="15000"/>
                  </a:schemeClr>
                </a:solidFill>
                <a:latin typeface="Verdana" pitchFamily="34" charset="0"/>
                <a:ea typeface="Verdana" pitchFamily="34" charset="0"/>
                <a:cs typeface="Verdana" pitchFamily="34" charset="0"/>
              </a:rPr>
              <a:t> which covers nine ethical areas.</a:t>
            </a:r>
          </a:p>
        </p:txBody>
      </p:sp>
      <p:pic>
        <p:nvPicPr>
          <p:cNvPr id="10" name="Picture 9"/>
          <p:cNvPicPr>
            <a:picLocks noChangeAspect="1"/>
          </p:cNvPicPr>
          <p:nvPr/>
        </p:nvPicPr>
        <p:blipFill>
          <a:blip r:embed="rId3"/>
          <a:stretch>
            <a:fillRect/>
          </a:stretch>
        </p:blipFill>
        <p:spPr>
          <a:xfrm>
            <a:off x="395536" y="3956837"/>
            <a:ext cx="6461433" cy="2058510"/>
          </a:xfrm>
          <a:prstGeom prst="round2DiagRect">
            <a:avLst/>
          </a:prstGeom>
          <a:ln w="38100">
            <a:solidFill>
              <a:srgbClr val="660066"/>
            </a:solidFill>
          </a:ln>
        </p:spPr>
      </p:pic>
      <p:sp>
        <p:nvSpPr>
          <p:cNvPr id="4" name="Round Diagonal Corner Rectangle 3"/>
          <p:cNvSpPr/>
          <p:nvPr/>
        </p:nvSpPr>
        <p:spPr>
          <a:xfrm>
            <a:off x="6702220" y="4292379"/>
            <a:ext cx="2190260" cy="2190260"/>
          </a:xfrm>
          <a:prstGeom prst="round2DiagRect">
            <a:avLst/>
          </a:prstGeom>
          <a:solidFill>
            <a:schemeClr val="bg1"/>
          </a:solid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6123" y="4446282"/>
            <a:ext cx="1882454" cy="1882454"/>
          </a:xfrm>
          <a:prstGeom prst="rect">
            <a:avLst/>
          </a:prstGeom>
        </p:spPr>
      </p:pic>
    </p:spTree>
    <p:extLst>
      <p:ext uri="{BB962C8B-B14F-4D97-AF65-F5344CB8AC3E}">
        <p14:creationId xmlns:p14="http://schemas.microsoft.com/office/powerpoint/2010/main" val="886512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55026"/>
            <a:ext cx="5689600" cy="1323439"/>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Social Research Association</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179513" y="1556222"/>
            <a:ext cx="8640960" cy="2246769"/>
          </a:xfrm>
          <a:prstGeom prst="rect">
            <a:avLst/>
          </a:prstGeom>
          <a:noFill/>
        </p:spPr>
        <p:txBody>
          <a:bodyPr wrap="square">
            <a:spAutoFit/>
          </a:bodyPr>
          <a:lstStyle/>
          <a:p>
            <a:pPr algn="ctr">
              <a:defRPr/>
            </a:pPr>
            <a:r>
              <a:rPr lang="en-GB" sz="2000" dirty="0">
                <a:solidFill>
                  <a:prstClr val="black"/>
                </a:solidFill>
                <a:latin typeface="Verdana" pitchFamily="34" charset="0"/>
                <a:ea typeface="Verdana" pitchFamily="34" charset="0"/>
                <a:cs typeface="Verdana" pitchFamily="34" charset="0"/>
              </a:rPr>
              <a:t>It’s OK if you’re not a psychologist (you still could be!), because if you are another type of social scientist like a sociologist, a geographer, an economist, or a political scientist, there is a professional set of guidelines for all disciplines.</a:t>
            </a:r>
          </a:p>
          <a:p>
            <a:pPr algn="ctr">
              <a:defRPr/>
            </a:pPr>
            <a:endParaRPr lang="en-GB" sz="2000" dirty="0">
              <a:solidFill>
                <a:prstClr val="black"/>
              </a:solidFill>
              <a:latin typeface="Verdana" pitchFamily="34" charset="0"/>
              <a:ea typeface="Verdana" pitchFamily="34" charset="0"/>
              <a:cs typeface="Verdana" pitchFamily="34" charset="0"/>
            </a:endParaRPr>
          </a:p>
          <a:p>
            <a:pPr algn="ctr">
              <a:defRPr/>
            </a:pPr>
            <a:r>
              <a:rPr lang="en-GB" sz="2000" dirty="0">
                <a:solidFill>
                  <a:prstClr val="black"/>
                </a:solidFill>
                <a:latin typeface="Verdana" pitchFamily="34" charset="0"/>
                <a:ea typeface="Verdana" pitchFamily="34" charset="0"/>
                <a:cs typeface="Verdana" pitchFamily="34" charset="0"/>
              </a:rPr>
              <a:t>For example, the Social Research Association broadly covers anyone who does social research with human participants.</a:t>
            </a:r>
          </a:p>
        </p:txBody>
      </p:sp>
      <p:pic>
        <p:nvPicPr>
          <p:cNvPr id="4" name="Picture 3"/>
          <p:cNvPicPr>
            <a:picLocks noChangeAspect="1"/>
          </p:cNvPicPr>
          <p:nvPr/>
        </p:nvPicPr>
        <p:blipFill>
          <a:blip r:embed="rId3"/>
          <a:stretch>
            <a:fillRect/>
          </a:stretch>
        </p:blipFill>
        <p:spPr>
          <a:xfrm>
            <a:off x="2741516" y="3897722"/>
            <a:ext cx="6105341" cy="2122834"/>
          </a:xfrm>
          <a:prstGeom prst="round2DiagRect">
            <a:avLst/>
          </a:prstGeom>
          <a:ln w="28575">
            <a:solidFill>
              <a:srgbClr val="660066"/>
            </a:solidFill>
          </a:ln>
        </p:spPr>
      </p:pic>
      <p:sp>
        <p:nvSpPr>
          <p:cNvPr id="14" name="Round Diagonal Corner Rectangle 13"/>
          <p:cNvSpPr/>
          <p:nvPr/>
        </p:nvSpPr>
        <p:spPr>
          <a:xfrm>
            <a:off x="344583" y="4090800"/>
            <a:ext cx="2506552" cy="2506552"/>
          </a:xfrm>
          <a:prstGeom prst="round2DiagRect">
            <a:avLst/>
          </a:prstGeom>
          <a:solidFill>
            <a:schemeClr val="bg1"/>
          </a:solid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034" y="4243251"/>
            <a:ext cx="2201650" cy="2201650"/>
          </a:xfrm>
          <a:prstGeom prst="rect">
            <a:avLst/>
          </a:prstGeom>
        </p:spPr>
      </p:pic>
    </p:spTree>
    <p:extLst>
      <p:ext uri="{BB962C8B-B14F-4D97-AF65-F5344CB8AC3E}">
        <p14:creationId xmlns:p14="http://schemas.microsoft.com/office/powerpoint/2010/main" val="239822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5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439713" y="1196975"/>
            <a:ext cx="727305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9672" y="1125538"/>
            <a:ext cx="360362"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6" name="Rectangle 5"/>
          <p:cNvSpPr/>
          <p:nvPr/>
        </p:nvSpPr>
        <p:spPr>
          <a:xfrm>
            <a:off x="8172450" y="1125538"/>
            <a:ext cx="395288" cy="142875"/>
          </a:xfrm>
          <a:prstGeom prst="rect">
            <a:avLst/>
          </a:prstGeom>
          <a:solidFill>
            <a:srgbClr val="660066"/>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7" name="TextBox 6"/>
          <p:cNvSpPr txBox="1"/>
          <p:nvPr/>
        </p:nvSpPr>
        <p:spPr>
          <a:xfrm>
            <a:off x="2231441" y="-55026"/>
            <a:ext cx="5689600" cy="1323439"/>
          </a:xfrm>
          <a:prstGeom prst="rect">
            <a:avLst/>
          </a:prstGeom>
          <a:noFill/>
        </p:spPr>
        <p:txBody>
          <a:bodyPr>
            <a:spAutoFit/>
          </a:bodyPr>
          <a:lstStyle/>
          <a:p>
            <a:pPr algn="ctr">
              <a:defRPr/>
            </a:pPr>
            <a:r>
              <a:rPr lang="en-GB" sz="4000" dirty="0">
                <a:solidFill>
                  <a:sysClr val="windowText" lastClr="000000"/>
                </a:solidFill>
                <a:latin typeface="Verdana" pitchFamily="34" charset="0"/>
                <a:ea typeface="Verdana" pitchFamily="34" charset="0"/>
                <a:cs typeface="Verdana" pitchFamily="34" charset="0"/>
              </a:rPr>
              <a:t>National Union </a:t>
            </a:r>
            <a:br>
              <a:rPr lang="en-GB" sz="4000" dirty="0">
                <a:solidFill>
                  <a:sysClr val="windowText" lastClr="000000"/>
                </a:solidFill>
                <a:latin typeface="Verdana" pitchFamily="34" charset="0"/>
                <a:ea typeface="Verdana" pitchFamily="34" charset="0"/>
                <a:cs typeface="Verdana" pitchFamily="34" charset="0"/>
              </a:rPr>
            </a:br>
            <a:r>
              <a:rPr lang="en-GB" sz="4000" dirty="0">
                <a:solidFill>
                  <a:sysClr val="windowText" lastClr="000000"/>
                </a:solidFill>
                <a:latin typeface="Verdana" pitchFamily="34" charset="0"/>
                <a:ea typeface="Verdana" pitchFamily="34" charset="0"/>
                <a:cs typeface="Verdana" pitchFamily="34" charset="0"/>
              </a:rPr>
              <a:t>of Journalists</a:t>
            </a:r>
          </a:p>
        </p:txBody>
      </p:sp>
      <p:pic>
        <p:nvPicPr>
          <p:cNvPr id="12" name="Picture 11"/>
          <p:cNvPicPr>
            <a:picLocks noChangeAspect="1"/>
          </p:cNvPicPr>
          <p:nvPr/>
        </p:nvPicPr>
        <p:blipFill>
          <a:blip r:embed="rId2"/>
          <a:stretch>
            <a:fillRect/>
          </a:stretch>
        </p:blipFill>
        <p:spPr>
          <a:xfrm>
            <a:off x="179512" y="9179"/>
            <a:ext cx="1209933" cy="1475606"/>
          </a:xfrm>
          <a:prstGeom prst="rect">
            <a:avLst/>
          </a:prstGeom>
        </p:spPr>
      </p:pic>
      <p:sp>
        <p:nvSpPr>
          <p:cNvPr id="11" name="TextBox 10"/>
          <p:cNvSpPr txBox="1"/>
          <p:nvPr/>
        </p:nvSpPr>
        <p:spPr>
          <a:xfrm>
            <a:off x="143668" y="1584477"/>
            <a:ext cx="4716364" cy="992579"/>
          </a:xfrm>
          <a:prstGeom prst="rect">
            <a:avLst/>
          </a:prstGeom>
          <a:noFill/>
        </p:spPr>
        <p:txBody>
          <a:bodyPr wrap="square">
            <a:spAutoFit/>
          </a:bodyPr>
          <a:lstStyle/>
          <a:p>
            <a:pPr algn="ctr">
              <a:defRPr/>
            </a:pPr>
            <a:r>
              <a:rPr lang="en-GB" sz="1950" dirty="0">
                <a:solidFill>
                  <a:prstClr val="black"/>
                </a:solidFill>
                <a:latin typeface="Verdana" pitchFamily="34" charset="0"/>
                <a:ea typeface="Verdana" pitchFamily="34" charset="0"/>
                <a:cs typeface="Verdana" pitchFamily="34" charset="0"/>
              </a:rPr>
              <a:t>If you study journalism in the UK, the National Union of Journalists also offer a code of conduct.</a:t>
            </a:r>
          </a:p>
        </p:txBody>
      </p:sp>
      <p:pic>
        <p:nvPicPr>
          <p:cNvPr id="3074" name="Picture 2" descr="National Union of Journalists | Megaphone 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741" y="2676748"/>
            <a:ext cx="2911395" cy="2264420"/>
          </a:xfrm>
          <a:prstGeom prst="round2DiagRect">
            <a:avLst/>
          </a:prstGeom>
          <a:noFill/>
          <a:ln w="28575">
            <a:solidFill>
              <a:srgbClr val="660066"/>
            </a:solidFill>
          </a:ln>
          <a:extLst>
            <a:ext uri="{909E8E84-426E-40DD-AFC4-6F175D3DCCD1}">
              <a14:hiddenFill xmlns:a14="http://schemas.microsoft.com/office/drawing/2010/main">
                <a:solidFill>
                  <a:srgbClr val="FFFFFF"/>
                </a:solidFill>
              </a14:hiddenFill>
            </a:ext>
          </a:extLst>
        </p:spPr>
      </p:pic>
      <p:pic>
        <p:nvPicPr>
          <p:cNvPr id="3076" name="Picture 4" descr="NUJ code of conduc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241" y="1339850"/>
            <a:ext cx="3810000" cy="5391151"/>
          </a:xfrm>
          <a:prstGeom prst="round2DiagRect">
            <a:avLst/>
          </a:prstGeom>
          <a:noFill/>
          <a:ln w="28575">
            <a:solidFill>
              <a:srgbClr val="660066"/>
            </a:solidFill>
          </a:ln>
          <a:extLst>
            <a:ext uri="{909E8E84-426E-40DD-AFC4-6F175D3DCCD1}">
              <a14:hiddenFill xmlns:a14="http://schemas.microsoft.com/office/drawing/2010/main">
                <a:solidFill>
                  <a:srgbClr val="FFFFFF"/>
                </a:solidFill>
              </a14:hiddenFill>
            </a:ext>
          </a:extLst>
        </p:spPr>
      </p:pic>
      <p:sp>
        <p:nvSpPr>
          <p:cNvPr id="14" name="Round Diagonal Corner Rectangle 13"/>
          <p:cNvSpPr/>
          <p:nvPr/>
        </p:nvSpPr>
        <p:spPr>
          <a:xfrm>
            <a:off x="210255" y="4437112"/>
            <a:ext cx="2167567" cy="2167567"/>
          </a:xfrm>
          <a:prstGeom prst="round2DiagRect">
            <a:avLst/>
          </a:prstGeom>
          <a:solidFill>
            <a:schemeClr val="bg1"/>
          </a:solid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082" y="4566939"/>
            <a:ext cx="1907912" cy="1907912"/>
          </a:xfrm>
          <a:prstGeom prst="rect">
            <a:avLst/>
          </a:prstGeom>
        </p:spPr>
      </p:pic>
    </p:spTree>
    <p:extLst>
      <p:ext uri="{BB962C8B-B14F-4D97-AF65-F5344CB8AC3E}">
        <p14:creationId xmlns:p14="http://schemas.microsoft.com/office/powerpoint/2010/main" val="4121248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TotalTime>
  <Words>2971</Words>
  <Application>Microsoft Office PowerPoint</Application>
  <PresentationFormat>On-screen Show (4:3)</PresentationFormat>
  <Paragraphs>368</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Tavis</dc:creator>
  <cp:lastModifiedBy>Carbon i5</cp:lastModifiedBy>
  <cp:revision>125</cp:revision>
  <cp:lastPrinted>2020-02-13T08:39:39Z</cp:lastPrinted>
  <dcterms:created xsi:type="dcterms:W3CDTF">2013-01-29T20:03:26Z</dcterms:created>
  <dcterms:modified xsi:type="dcterms:W3CDTF">2023-05-31T14:21:16Z</dcterms:modified>
</cp:coreProperties>
</file>